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68" r:id="rId1"/>
  </p:sldMasterIdLst>
  <p:sldIdLst>
    <p:sldId id="303" r:id="rId2"/>
    <p:sldId id="301" r:id="rId3"/>
    <p:sldId id="302" r:id="rId4"/>
    <p:sldId id="333" r:id="rId5"/>
    <p:sldId id="319" r:id="rId6"/>
    <p:sldId id="318" r:id="rId7"/>
    <p:sldId id="392" r:id="rId8"/>
    <p:sldId id="324" r:id="rId9"/>
    <p:sldId id="332" r:id="rId10"/>
    <p:sldId id="386" r:id="rId11"/>
    <p:sldId id="320" r:id="rId12"/>
    <p:sldId id="256" r:id="rId13"/>
    <p:sldId id="257" r:id="rId14"/>
    <p:sldId id="322" r:id="rId15"/>
    <p:sldId id="325" r:id="rId16"/>
    <p:sldId id="321" r:id="rId17"/>
    <p:sldId id="395" r:id="rId18"/>
    <p:sldId id="280" r:id="rId19"/>
    <p:sldId id="393" r:id="rId20"/>
    <p:sldId id="259" r:id="rId21"/>
    <p:sldId id="394" r:id="rId22"/>
    <p:sldId id="279" r:id="rId23"/>
    <p:sldId id="290" r:id="rId24"/>
    <p:sldId id="396" r:id="rId25"/>
    <p:sldId id="397" r:id="rId26"/>
    <p:sldId id="260" r:id="rId27"/>
    <p:sldId id="326" r:id="rId28"/>
    <p:sldId id="295" r:id="rId29"/>
    <p:sldId id="266" r:id="rId30"/>
    <p:sldId id="265" r:id="rId31"/>
    <p:sldId id="304" r:id="rId32"/>
    <p:sldId id="305" r:id="rId33"/>
    <p:sldId id="327" r:id="rId34"/>
    <p:sldId id="296" r:id="rId35"/>
    <p:sldId id="267" r:id="rId36"/>
    <p:sldId id="268" r:id="rId37"/>
    <p:sldId id="284" r:id="rId38"/>
    <p:sldId id="269" r:id="rId39"/>
    <p:sldId id="270" r:id="rId40"/>
    <p:sldId id="271" r:id="rId41"/>
    <p:sldId id="328" r:id="rId42"/>
    <p:sldId id="281" r:id="rId43"/>
    <p:sldId id="274" r:id="rId44"/>
    <p:sldId id="275" r:id="rId45"/>
    <p:sldId id="306" r:id="rId46"/>
    <p:sldId id="276" r:id="rId47"/>
    <p:sldId id="277" r:id="rId48"/>
    <p:sldId id="307" r:id="rId49"/>
    <p:sldId id="308" r:id="rId50"/>
    <p:sldId id="398" r:id="rId51"/>
    <p:sldId id="329" r:id="rId52"/>
    <p:sldId id="309" r:id="rId53"/>
    <p:sldId id="387" r:id="rId54"/>
    <p:sldId id="388" r:id="rId55"/>
    <p:sldId id="311" r:id="rId56"/>
    <p:sldId id="310" r:id="rId57"/>
    <p:sldId id="390" r:id="rId58"/>
    <p:sldId id="389" r:id="rId59"/>
    <p:sldId id="312" r:id="rId60"/>
    <p:sldId id="313" r:id="rId61"/>
    <p:sldId id="335" r:id="rId62"/>
    <p:sldId id="334" r:id="rId63"/>
    <p:sldId id="336" r:id="rId64"/>
    <p:sldId id="337" r:id="rId65"/>
    <p:sldId id="391" r:id="rId66"/>
    <p:sldId id="316" r:id="rId67"/>
    <p:sldId id="314" r:id="rId68"/>
    <p:sldId id="315" r:id="rId69"/>
    <p:sldId id="317" r:id="rId70"/>
    <p:sldId id="330" r:id="rId71"/>
    <p:sldId id="282" r:id="rId72"/>
    <p:sldId id="399" r:id="rId73"/>
    <p:sldId id="299" r:id="rId74"/>
    <p:sldId id="300" r:id="rId75"/>
    <p:sldId id="286" r:id="rId76"/>
    <p:sldId id="283" r:id="rId77"/>
    <p:sldId id="285" r:id="rId78"/>
    <p:sldId id="287" r:id="rId79"/>
    <p:sldId id="331" r:id="rId80"/>
    <p:sldId id="292" r:id="rId81"/>
    <p:sldId id="293" r:id="rId82"/>
    <p:sldId id="294" r:id="rId83"/>
  </p:sldIdLst>
  <p:sldSz cx="12192000" cy="6858000"/>
  <p:notesSz cx="6858000" cy="9144000"/>
  <p:embeddedFontLst>
    <p:embeddedFont>
      <p:font typeface="Tw Cen MT" panose="020B0602020104020603" pitchFamily="34" charset="0"/>
      <p:regular r:id="rId84"/>
      <p:bold r:id="rId85"/>
      <p:italic r:id="rId86"/>
      <p:boldItalic r:id="rId87"/>
    </p:embeddedFont>
    <p:embeddedFont>
      <p:font typeface="Wingdings 3" panose="05040102010807070707" pitchFamily="18" charset="2"/>
      <p:regular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나눔고딕" panose="020D0604000000000000" pitchFamily="50" charset="-127"/>
      <p:regular r:id="rId93"/>
      <p:bold r:id="rId94"/>
    </p:embeddedFont>
    <p:embeddedFont>
      <p:font typeface="나눔고딕 ExtraBold" panose="020D0904000000000000" pitchFamily="50" charset="-127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6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09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1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5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11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2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6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94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4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3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6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aptan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intiantta.blog.me/" TargetMode="External"/><Relationship Id="rId2" Type="http://schemas.openxmlformats.org/officeDocument/2006/relationships/hyperlink" Target="mailto:rintiantta@naver.co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wOH4aGows4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vimeo.com/59646792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realengine.com/html5/" TargetMode="External"/><Relationship Id="rId2" Type="http://schemas.openxmlformats.org/officeDocument/2006/relationships/hyperlink" Target="http://lights.elliegould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dza3VQ" TargetMode="External"/><Relationship Id="rId2" Type="http://schemas.openxmlformats.org/officeDocument/2006/relationships/hyperlink" Target="http://www.visualstudio.com/en-us/products/visual-studio-express-vs.asp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고려대학교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특강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윤인성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그런데 이 강의실 인터넷이 안 되더라고요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세상에나 강의실이 윈도 </a:t>
            </a:r>
            <a:r>
              <a:rPr lang="en-US" altLang="ko-KR" dirty="0" smtClean="0"/>
              <a:t>XP</a:t>
            </a:r>
            <a:r>
              <a:rPr lang="ko-KR" altLang="en-US" dirty="0" smtClean="0"/>
              <a:t>에 인터넷도 안 되다니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http://aptana.com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Aptana</a:t>
            </a:r>
            <a:r>
              <a:rPr lang="en-US" altLang="ko-KR" dirty="0" smtClean="0"/>
              <a:t> Studio</a:t>
            </a:r>
            <a:r>
              <a:rPr lang="ko-KR" altLang="en-US" dirty="0" smtClean="0"/>
              <a:t>를 다운받아서 왔습니다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설치는 오래 걸리지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한번에 파일을 옮길 수 있는 인원 수 제한이 있으니</a:t>
            </a:r>
            <a:endParaRPr lang="en-US" altLang="ko-KR" dirty="0" smtClean="0"/>
          </a:p>
          <a:p>
            <a:r>
              <a:rPr lang="ko-KR" altLang="en-US" dirty="0" smtClean="0"/>
              <a:t>이론 강의 중간 중간 옮겨 주시기 바랍니다</a:t>
            </a:r>
            <a:r>
              <a:rPr lang="en-US" altLang="ko-KR" dirty="0" smtClean="0"/>
              <a:t>.!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5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9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서버와 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유럽 양자 연구소의 팀 버너스리가 </a:t>
            </a:r>
            <a:r>
              <a:rPr lang="ko-KR" altLang="en-US" dirty="0" smtClean="0"/>
              <a:t>연구소 내부에서 사용할 목적으로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이라는 것을 만듦</a:t>
            </a:r>
            <a:endParaRPr lang="en-US" altLang="ko-KR" dirty="0" smtClean="0"/>
          </a:p>
          <a:p>
            <a:r>
              <a:rPr lang="ko-KR" altLang="en-US" dirty="0" smtClean="0"/>
              <a:t>근데 정작 연구소에서 안 써서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무료로 배포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일반 대학교들이 쓰고 있던 논문 프로그램들이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유료로 바뀌면서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무료인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옮겨가기 시작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군대과</a:t>
            </a:r>
            <a:r>
              <a:rPr lang="ko-KR" altLang="en-US" dirty="0" smtClean="0"/>
              <a:t> 대학에서 사용 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일반인은 웹에 접속 자체가 불가능했음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1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웹을 군과 대학교가 아닌 곳에서도 사용할 수 있게 되었음</a:t>
            </a:r>
            <a:endParaRPr lang="en-US" altLang="ko-KR" dirty="0" smtClean="0"/>
          </a:p>
          <a:p>
            <a:r>
              <a:rPr lang="ko-KR" altLang="en-US" dirty="0" smtClean="0"/>
              <a:t>일반인을 대상으로 돈을 벌 수 있는 수단이 되자 급속도로 발전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9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2000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표준 마지막 발표</a:t>
            </a:r>
            <a:endParaRPr lang="en-US" altLang="ko-KR" dirty="0" smtClean="0"/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년 이후로 웹 표준이 발표되지 않아서 다양한 사건들이 발생합니다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PS. </a:t>
            </a:r>
            <a:r>
              <a:rPr lang="ko-KR" altLang="en-US" dirty="0" smtClean="0"/>
              <a:t>원래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표준은 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재생 이런 것 불가능함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현재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는 완전한 표준 문서가 나오지 않았답니다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 및 발전 중인 상태입니다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올해 된다고 하지만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분명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년에는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년에 된다고 들었는데</a:t>
            </a:r>
            <a:r>
              <a:rPr lang="en-US" altLang="ko-KR" dirty="0" smtClean="0"/>
              <a:t>…… (</a:t>
            </a:r>
            <a:r>
              <a:rPr lang="ko-KR" altLang="en-US" dirty="0" smtClean="0"/>
              <a:t>추가할 것이 워낙 많다 보니</a:t>
            </a:r>
            <a:r>
              <a:rPr lang="en-US" altLang="ko-KR" dirty="0" smtClean="0"/>
              <a:t>….)</a:t>
            </a:r>
          </a:p>
        </p:txBody>
      </p:sp>
    </p:spTree>
    <p:extLst>
      <p:ext uri="{BB962C8B-B14F-4D97-AF65-F5344CB8AC3E}">
        <p14:creationId xmlns:p14="http://schemas.microsoft.com/office/powerpoint/2010/main" val="1751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28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디자인과 사용자 경험을 제외한 분류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6214" y="1239005"/>
            <a:ext cx="5295900" cy="5184172"/>
            <a:chOff x="3494532" y="1589532"/>
            <a:chExt cx="4334256" cy="4242816"/>
          </a:xfrm>
        </p:grpSpPr>
        <p:sp>
          <p:nvSpPr>
            <p:cNvPr id="11" name="타원 10"/>
            <p:cNvSpPr/>
            <p:nvPr/>
          </p:nvSpPr>
          <p:spPr>
            <a:xfrm>
              <a:off x="5029200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웹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029200" y="1589532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클라이언트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6563868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5029200" y="4567428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데이터 분석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494532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데이터베이스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>
              <a:stCxn id="11" idx="0"/>
              <a:endCxn id="12" idx="4"/>
            </p:cNvCxnSpPr>
            <p:nvPr/>
          </p:nvCxnSpPr>
          <p:spPr>
            <a:xfrm flipV="1">
              <a:off x="5661660" y="2854452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1" idx="2"/>
              <a:endCxn id="15" idx="6"/>
            </p:cNvCxnSpPr>
            <p:nvPr/>
          </p:nvCxnSpPr>
          <p:spPr>
            <a:xfrm flipH="1">
              <a:off x="4759452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1" idx="6"/>
              <a:endCxn id="13" idx="2"/>
            </p:cNvCxnSpPr>
            <p:nvPr/>
          </p:nvCxnSpPr>
          <p:spPr>
            <a:xfrm>
              <a:off x="6294120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1" idx="4"/>
              <a:endCxn id="14" idx="0"/>
            </p:cNvCxnSpPr>
            <p:nvPr/>
          </p:nvCxnSpPr>
          <p:spPr>
            <a:xfrm>
              <a:off x="5661660" y="4343400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79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-2015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9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정적 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 천 번 들어가도 같은 내용을 보여주는 웹</a:t>
            </a:r>
            <a:endParaRPr lang="en-US" altLang="ko-KR" dirty="0" smtClean="0"/>
          </a:p>
          <a:p>
            <a:r>
              <a:rPr lang="ko-KR" altLang="en-US" dirty="0" smtClean="0"/>
              <a:t>그냥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파일을 만들어서 사용자들에게 보여주는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1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참여자가 대부분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개발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이라는 것에 관심을 가지기 시작한 분들입니다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아주 초보자를 대상으로 진행하는 강의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깊게 들어가기 보다는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앞으로 웹 개발과 관련된 공부를 혼자서 공부할 수 있는 방향과 기본 지식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알려주는 강의입니다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- “</a:t>
            </a:r>
            <a:r>
              <a:rPr lang="ko-KR" altLang="en-US" dirty="0" smtClean="0"/>
              <a:t>웹의 기본적인 개요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웹과 관련된 일을 하고 싶으면 어떤 것을 해야 하는지</a:t>
            </a:r>
            <a:r>
              <a:rPr lang="en-US" altLang="ko-KR" dirty="0" smtClean="0"/>
              <a:t>!”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일 </a:t>
            </a:r>
            <a:r>
              <a:rPr lang="en-US" altLang="ko-KR" dirty="0"/>
              <a:t>-</a:t>
            </a:r>
            <a:r>
              <a:rPr lang="en-US" altLang="ko-KR" dirty="0" smtClean="0"/>
              <a:t> “HTML5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”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- “</a:t>
            </a:r>
            <a:r>
              <a:rPr lang="ko-KR" altLang="en-US" dirty="0" smtClean="0"/>
              <a:t>기본 레이아웃 구성과 </a:t>
            </a:r>
            <a:r>
              <a:rPr lang="en-US" altLang="ko-KR" dirty="0" smtClean="0"/>
              <a:t>Bootstrap”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“JavaScript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jQuery”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진도에 따라서 미세한 차이가 있을 수 있습니다</a:t>
            </a:r>
            <a:r>
              <a:rPr lang="en-US" altLang="ko-KR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924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</a:t>
            </a:r>
            <a:r>
              <a:rPr lang="ko-KR" altLang="en-US" dirty="0"/>
              <a:t>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들어갈 때마다 무언가 바뀌는 웹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예를 들어 네이버 메인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 등등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서버 프로그래밍이라는 기술로 구현함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CGI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"&lt;html&gt;"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"&lt;head&gt;"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&lt;title&gt;%s&lt;/title&gt;"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Home Page"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"&lt;/head&gt;"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"&lt;body&gt;"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&lt;h1&gt;%d 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손님입니다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!&lt;/h1&gt;"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count++);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"&lt;/body&gt;"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"&lt;/html&gt;"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122" name="Picture 2" descr="http://perl-begin.org/humour/perl6_perl_6_cov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200" y="4147451"/>
            <a:ext cx="1800000" cy="23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기술</a:t>
            </a:r>
            <a:endParaRPr lang="ko-KR" altLang="en-US" dirty="0"/>
          </a:p>
        </p:txBody>
      </p:sp>
      <p:pic>
        <p:nvPicPr>
          <p:cNvPr id="8194" name="Picture 2" descr="http://www.digitalnewsasia.com/sites/default/files/images/Oracle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70" y="3257326"/>
            <a:ext cx="4481430" cy="14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kiffingish.com/images/poweredby/250xNxmysql-logo.png.pagespeed.ic.M77wAsZTe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912302"/>
            <a:ext cx="3831209" cy="19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s.technet.com/cfs-file.ashx/__key/communityserver-blogs-components-weblogfiles/00-00-00-89-07/7848.SQL12_5F00_h_5F00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18" y="1671048"/>
            <a:ext cx="5239512" cy="10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www.besthosting.org/wp-content/uploads/2013/08/PostgreSQL-9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298" y="4469018"/>
            <a:ext cx="2557078" cy="202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www.scriptcase.net/blog/wp-content/uploads/2013/09/ibm-d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27" y="5086905"/>
            <a:ext cx="32194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템플릿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 string title = "My Home Page" %&gt;</a:t>
            </a:r>
          </a:p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 int count = 1 %&gt;</a:t>
            </a: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&lt;%= title %&gt;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&lt;%= count++ %&gt;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손님입니다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6146" name="Picture 2" descr="http://blog.newrelic.com/wp-content/uploads/PHP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447" y="2850912"/>
            <a:ext cx="2160000" cy="1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nterviewpenguin.com/wp-content/uploads/2011/11/JSP_LOGO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447" y="435052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웹 페이지들이 등장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그런데 개발자가 디자인해서 디자인이 좋지 않음</a:t>
            </a:r>
            <a:endParaRPr lang="en-US" altLang="ko-KR" dirty="0" smtClean="0"/>
          </a:p>
          <a:p>
            <a:r>
              <a:rPr lang="ko-KR" altLang="en-US" dirty="0" smtClean="0"/>
              <a:t>웹 디자이너라는 직업이 등장</a:t>
            </a:r>
            <a:endParaRPr lang="ko-KR" altLang="en-US" dirty="0"/>
          </a:p>
        </p:txBody>
      </p:sp>
      <p:pic>
        <p:nvPicPr>
          <p:cNvPr id="1026" name="Picture 2" descr="http://files.itworld.co.kr/files/editor_img/201009/13%5b0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51" y="3176198"/>
            <a:ext cx="4416425" cy="31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그런데 템플릿 기술은 템플릿 안에</a:t>
            </a:r>
            <a:endParaRPr lang="en-US" altLang="ko-KR" dirty="0"/>
          </a:p>
          <a:p>
            <a:r>
              <a:rPr lang="ko-KR" altLang="en-US" dirty="0" smtClean="0"/>
              <a:t>개발자의 자바</a:t>
            </a:r>
            <a:r>
              <a:rPr lang="en-US" altLang="ko-KR" dirty="0" smtClean="0"/>
              <a:t>, PHP </a:t>
            </a:r>
            <a:r>
              <a:rPr lang="ko-KR" altLang="en-US" dirty="0" smtClean="0"/>
              <a:t>등등의 코드와</a:t>
            </a:r>
            <a:endParaRPr lang="en-US" altLang="ko-KR" dirty="0" smtClean="0"/>
          </a:p>
          <a:p>
            <a:r>
              <a:rPr lang="ko-KR" altLang="en-US" dirty="0" smtClean="0"/>
              <a:t>디자이너가 작성해야 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코드가 섞임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분업이 힘들므로 개발 효율성이 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mcansozeri.files.wordpress.com/2011/11/ff657791-mvc3en-ca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17903" b="41151"/>
          <a:stretch/>
        </p:blipFill>
        <p:spPr bwMode="auto">
          <a:xfrm>
            <a:off x="9568965" y="4270248"/>
            <a:ext cx="2304209" cy="109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프레임워크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{{title}}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ko-KR" alt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{{count}}</a:t>
            </a:r>
            <a:r>
              <a:rPr lang="ko-KR" alt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000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render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index.template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 {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title: 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Home Page",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count: 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count++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ko-KR" altLang="en-US" sz="2000" dirty="0"/>
          </a:p>
        </p:txBody>
      </p:sp>
      <p:pic>
        <p:nvPicPr>
          <p:cNvPr id="9" name="Picture 6" descr="http://www.flaviodebenedetti.com.ar/images/spring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72" y="5358400"/>
            <a:ext cx="196608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www.djangoproject.com/m/img/logos/django-logo-negat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225" y="5483161"/>
            <a:ext cx="2257949" cy="10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brandontreb.com/wp-content/uploads/2009/07/rails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12" y="5483161"/>
            <a:ext cx="805274" cy="10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p.quicoto.com/wp-content/uploads/2013/07/codeignit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36" y="4422950"/>
            <a:ext cx="935450" cy="9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8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en-US" altLang="ko-KR" dirty="0"/>
              <a:t>2.0 (</a:t>
            </a:r>
            <a:r>
              <a:rPr lang="ko-KR" altLang="en-US" dirty="0" smtClean="0"/>
              <a:t>클라이언트에서 다시 </a:t>
            </a:r>
            <a:r>
              <a:rPr lang="ko-KR" altLang="en-US" dirty="0"/>
              <a:t>언급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759" y="2286000"/>
            <a:ext cx="78486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모바일의 등장과 접속 폭주</a:t>
            </a:r>
            <a:endParaRPr lang="ko-KR" altLang="en-US" dirty="0"/>
          </a:p>
        </p:txBody>
      </p:sp>
      <p:pic>
        <p:nvPicPr>
          <p:cNvPr id="1028" name="Picture 4" descr="http://support.apple.com/library/APPLE/APPLECARE_ALLGEOS/HT3939/en_US/ht3939_02_2x----en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9856" y="228600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ilkydesigns.com/wp-content/uploads/2013/03/samsung-galaxy-s4-i950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5506" y="2286000"/>
            <a:ext cx="47028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2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윤인성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저자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번역가 등등</a:t>
            </a:r>
            <a:endParaRPr lang="en-US" altLang="ko-KR" dirty="0" smtClean="0"/>
          </a:p>
        </p:txBody>
      </p:sp>
      <p:pic>
        <p:nvPicPr>
          <p:cNvPr id="1026" name="Picture 2" descr="http://image.hanbit.co.kr/cover/_b_204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674554"/>
            <a:ext cx="2062470" cy="26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hanbit.co.kr/cover/_b_204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42" y="3674554"/>
            <a:ext cx="2061474" cy="26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.hanbit.co.kr/cover/_b_204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0" y="3677132"/>
            <a:ext cx="2062470" cy="2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.hanbit.co.kr/cover/_b_195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22" y="3673251"/>
            <a:ext cx="2053436" cy="26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age.hanbit.co.kr/cover/_b_4027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401" y="3673250"/>
            <a:ext cx="2115286" cy="26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병목 현상</a:t>
            </a:r>
            <a:endParaRPr lang="ko-KR" altLang="en-US" dirty="0"/>
          </a:p>
        </p:txBody>
      </p:sp>
      <p:pic>
        <p:nvPicPr>
          <p:cNvPr id="2052" name="Picture 4" descr="http://gigaom2.files.wordpress.com/2011/01/vnidevic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0269" y="2286000"/>
            <a:ext cx="532760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병목 현상 문제</a:t>
            </a:r>
            <a:endParaRPr lang="ko-KR" altLang="en-US" dirty="0"/>
          </a:p>
        </p:txBody>
      </p:sp>
      <p:pic>
        <p:nvPicPr>
          <p:cNvPr id="5" name="Picture 2" descr="http://bio1151.nicerweb.com/Locked/media/ch23/23_08BottleneckEffecL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900" y="2286000"/>
            <a:ext cx="65543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병목현상을 해결할 수 있는 방법은 좋은 컴퓨터를 마련하는 것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그런데 좋은 컴퓨터는 가격이 엄청 비쌈</a:t>
            </a:r>
            <a:r>
              <a:rPr lang="en-US" altLang="ko-KR" dirty="0" smtClean="0"/>
              <a:t>…… (</a:t>
            </a:r>
            <a:r>
              <a:rPr lang="ko-KR" altLang="en-US" dirty="0" smtClean="0"/>
              <a:t>가격이 비례해서 오르지 않음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메모리 </a:t>
            </a:r>
            <a:r>
              <a:rPr lang="en-US" altLang="ko-KR" dirty="0"/>
              <a:t>4</a:t>
            </a:r>
            <a:r>
              <a:rPr lang="ko-KR" altLang="en-US" dirty="0" smtClean="0"/>
              <a:t>기가는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기가는 </a:t>
            </a:r>
            <a:r>
              <a:rPr lang="en-US" altLang="ko-KR" dirty="0" smtClean="0"/>
              <a:t>60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메모리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기가를 사느니</a:t>
            </a:r>
            <a:r>
              <a:rPr lang="en-US" altLang="ko-KR" dirty="0" smtClean="0"/>
              <a:t>, 4</a:t>
            </a:r>
            <a:r>
              <a:rPr lang="ko-KR" altLang="en-US" dirty="0" smtClean="0"/>
              <a:t>기가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사용하는 것이 비용 절약</a:t>
            </a:r>
            <a:r>
              <a:rPr lang="en-US" altLang="ko-KR" dirty="0" smtClean="0"/>
              <a:t>! (</a:t>
            </a:r>
            <a:r>
              <a:rPr lang="ko-KR" altLang="en-US" dirty="0" smtClean="0"/>
              <a:t>여기서 문제는 그래도 비싸기는 하다는 것</a:t>
            </a:r>
            <a:r>
              <a:rPr lang="en-US" altLang="ko-KR" dirty="0" smtClean="0"/>
              <a:t>……)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따라서 컴퓨터 수 천대를 연결하여 사용하기 시작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병목 현상 해결 완료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0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4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플랫폼 클라우드 서비스 등장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소규모 </a:t>
            </a:r>
            <a:r>
              <a:rPr lang="ko-KR" altLang="en-US" dirty="0" smtClean="0"/>
              <a:t>기업들은 </a:t>
            </a:r>
            <a:r>
              <a:rPr lang="ko-KR" altLang="en-US" dirty="0" smtClean="0"/>
              <a:t>분산 </a:t>
            </a:r>
            <a:r>
              <a:rPr lang="ko-KR" altLang="en-US" dirty="0" smtClean="0"/>
              <a:t>처리용 컴퓨터를 </a:t>
            </a:r>
            <a:r>
              <a:rPr lang="ko-KR" altLang="en-US" dirty="0" smtClean="0"/>
              <a:t>구매할 비용이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돈을 빌려 구매를 해도 사업이 성공할지 </a:t>
            </a:r>
            <a:r>
              <a:rPr lang="ko-KR" altLang="en-US" dirty="0" smtClean="0"/>
              <a:t>모른다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r>
              <a:rPr lang="ko-KR" altLang="en-US" dirty="0" smtClean="0"/>
              <a:t>이런 기업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스타트업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</a:t>
            </a:r>
            <a:r>
              <a:rPr lang="ko-KR" altLang="en-US" dirty="0" smtClean="0"/>
              <a:t>위해</a:t>
            </a:r>
            <a:endParaRPr lang="en-US" altLang="ko-KR" dirty="0"/>
          </a:p>
          <a:p>
            <a:r>
              <a:rPr lang="ko-KR" altLang="en-US" dirty="0" smtClean="0"/>
              <a:t>서버 </a:t>
            </a:r>
            <a:r>
              <a:rPr lang="ko-KR" altLang="en-US" dirty="0" smtClean="0"/>
              <a:t>컴퓨터 자체를 제공하는 기술 등장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웹 개발과 관련성이 조금 </a:t>
            </a:r>
            <a:r>
              <a:rPr lang="ko-KR" altLang="en-US" dirty="0" smtClean="0"/>
              <a:t>멀어서</a:t>
            </a:r>
            <a:endParaRPr lang="en-US" altLang="ko-KR" dirty="0" smtClean="0"/>
          </a:p>
          <a:p>
            <a:r>
              <a:rPr lang="ko-KR" altLang="en-US" dirty="0" smtClean="0"/>
              <a:t>자세한 </a:t>
            </a:r>
            <a:r>
              <a:rPr lang="ko-KR" altLang="en-US" dirty="0" smtClean="0"/>
              <a:t>설명은 안 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이런 </a:t>
            </a:r>
            <a:r>
              <a:rPr lang="ko-KR" altLang="en-US" dirty="0" smtClean="0"/>
              <a:t>회사에서 사용하는 </a:t>
            </a:r>
            <a:r>
              <a:rPr lang="ko-KR" altLang="en-US" dirty="0" smtClean="0"/>
              <a:t>기술을</a:t>
            </a:r>
            <a:endParaRPr lang="en-US" altLang="ko-KR" dirty="0" smtClean="0"/>
          </a:p>
          <a:p>
            <a:r>
              <a:rPr lang="en-US" altLang="ko-KR" dirty="0" smtClean="0"/>
              <a:t>"</a:t>
            </a:r>
            <a:r>
              <a:rPr lang="ko-KR" altLang="en-US" dirty="0" smtClean="0"/>
              <a:t>가상화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합니다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나름 중요 키워드</a:t>
            </a:r>
            <a:r>
              <a:rPr lang="en-US" altLang="ko-KR" dirty="0" smtClean="0"/>
              <a:t>).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080" name="Picture 8" descr="http://i.imgur.com/0VS3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02" y="3747789"/>
            <a:ext cx="2863106" cy="10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hype-free.googlecode.com/svn/trunk/geekmeet-ro/gae_presentation/images/appengine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495" y="1014966"/>
            <a:ext cx="2246259" cy="17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tnd.com.br/wp-content/uploads/2013/12/Windows-Az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943" y="5854318"/>
            <a:ext cx="4167057" cy="100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0.gstatic.com/images?q=tbn:ANd9GcRo9yl5uWuXMuU-okfzNPTvaAP-0_d0cTzT3oYwlm9Vrl1gB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802127"/>
            <a:ext cx="41148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3.bp.blogspot.com/-bxj9LtU6bJE/UGl0Idls8_I/AAAAAAAAAFo/ld8Pk5OWGGE/s1600/heroku-logo-whi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02" y="2802339"/>
            <a:ext cx="2900452" cy="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메모리 데이터베이스의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하드디스크에서 데이터를 읽어오는 속도는 느리다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메모리 가격도 싸졌으니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교환이 활발한 데이터는 메모리에 올려서 사용하자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9218" name="Picture 2" descr="http://www.businessmodeltoolset.com/wp-content/uploads/redis-logo-670x2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53" y="4212895"/>
            <a:ext cx="3245485" cy="10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memcached.org/images/memcached_banner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01" y="5393693"/>
            <a:ext cx="631583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 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기존의 데이터베이스가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지금의 기술로도 충분하잖아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안일한 </a:t>
            </a:r>
            <a:r>
              <a:rPr lang="ko-KR" altLang="en-US" dirty="0" smtClean="0"/>
              <a:t>대응을 계속하자</a:t>
            </a:r>
            <a:r>
              <a:rPr lang="en-US" altLang="ko-KR" dirty="0" smtClean="0"/>
              <a:t>…… </a:t>
            </a:r>
            <a:r>
              <a:rPr lang="ko-KR" altLang="en-US" dirty="0" smtClean="0"/>
              <a:t>수 </a:t>
            </a:r>
            <a:r>
              <a:rPr lang="ko-KR" altLang="en-US" dirty="0" smtClean="0"/>
              <a:t>많은 오픈 소스 </a:t>
            </a:r>
            <a:r>
              <a:rPr lang="ko-KR" altLang="en-US" dirty="0" smtClean="0"/>
              <a:t>개발자들이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새로운 </a:t>
            </a:r>
            <a:r>
              <a:rPr lang="ko-KR" altLang="en-US" dirty="0" smtClean="0"/>
              <a:t>데이터베이스를 개발하기 시작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분산 처리를 쉽게 할 수 있게 하거나</a:t>
            </a:r>
            <a:endParaRPr lang="en-US" altLang="ko-KR" dirty="0" smtClean="0"/>
          </a:p>
          <a:p>
            <a:r>
              <a:rPr lang="ko-KR" altLang="en-US" dirty="0" smtClean="0"/>
              <a:t>대규모 데이터를 빠르게 처리하는 </a:t>
            </a:r>
            <a:r>
              <a:rPr lang="ko-KR" altLang="en-US" dirty="0" smtClean="0"/>
              <a:t>등의</a:t>
            </a:r>
            <a:endParaRPr lang="en-US" altLang="ko-KR" dirty="0" smtClean="0"/>
          </a:p>
          <a:p>
            <a:r>
              <a:rPr lang="ko-KR" altLang="en-US" dirty="0" smtClean="0"/>
              <a:t>기능을 </a:t>
            </a:r>
            <a:r>
              <a:rPr lang="ko-KR" altLang="en-US" dirty="0" smtClean="0"/>
              <a:t>대거 추가</a:t>
            </a:r>
            <a:endParaRPr lang="en-US" altLang="ko-KR" dirty="0" smtClean="0"/>
          </a:p>
        </p:txBody>
      </p:sp>
      <p:pic>
        <p:nvPicPr>
          <p:cNvPr id="10242" name="Picture 2" descr="http://bigmatch.i-um.net/wp-content/uploads/2013/12/mongo-db-huge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59" y="5469293"/>
            <a:ext cx="3693055" cy="123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tecnopedia.net/wp-content/uploads/2012/03/cassandra-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587" y="4413313"/>
            <a:ext cx="48768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tatic.minutewith.com/img/couchd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53" y="2715872"/>
            <a:ext cx="2095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https://svn.apache.org/repos/asf/hbase/hbase.apache.org/trunk/images/big_h_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52" name="Picture 12" descr="http://engineering.vcnc.co.kr/images/2013/11/hba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89" y="1241342"/>
            <a:ext cx="4203511" cy="147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프레임워크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기술은 폭발적으로 쏟아져 나오는데</a:t>
            </a:r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기존에 있던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프레임워크들은</a:t>
            </a:r>
            <a:endParaRPr lang="en-US" altLang="ko-KR" dirty="0" smtClean="0"/>
          </a:p>
          <a:p>
            <a:r>
              <a:rPr lang="ko-KR" altLang="en-US" dirty="0" smtClean="0"/>
              <a:t>너무 </a:t>
            </a:r>
            <a:r>
              <a:rPr lang="ko-KR" altLang="en-US" dirty="0" smtClean="0"/>
              <a:t>무거워서 대응하기 힘들어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아주 기본적인 기능만 가지고 있는 웹 </a:t>
            </a:r>
            <a:r>
              <a:rPr lang="ko-KR" altLang="en-US" dirty="0" smtClean="0"/>
              <a:t>프레임워크로</a:t>
            </a:r>
            <a:endParaRPr lang="en-US" altLang="ko-KR" dirty="0" smtClean="0"/>
          </a:p>
          <a:p>
            <a:r>
              <a:rPr lang="ko-KR" altLang="en-US" dirty="0" smtClean="0"/>
              <a:t>새로운 기술과 함께 사용하도록 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11266" name="Picture 2" descr="http://www.kylembrown.com/wp-content/uploads/2013/11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249" y="4969710"/>
            <a:ext cx="47339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github-camo.global.ssl.fastly.net/40504dd28b050be0e43c6ef1e2735b2caf147dd4/687474703a2f2f662e636c2e6c792f6974656d732f30563253316e304b3169337931633132326730342f53637265656e25323053686f74253230323031322d30342d31312532306174253230392e35392e3432253230414d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60" y="3857776"/>
            <a:ext cx="3600000" cy="10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lask.pocoo.org/static/logo/fl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74" y="2286000"/>
            <a:ext cx="3600000" cy="14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codersgrid.com/wp-content/uploads/2013/05/nodejs-image-proce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08" y="4478780"/>
            <a:ext cx="4243324" cy="21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igvita.com/posts/05-08/EventMachin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907" y="6183371"/>
            <a:ext cx="39338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비동기 입출력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지금까지의 기술로도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 명의 인구를 처리하는 것이 가능해졌음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이제 필요한 기술은 비용을 낮추는 것</a:t>
            </a:r>
            <a:r>
              <a:rPr lang="en-US" altLang="ko-KR" dirty="0" smtClean="0"/>
              <a:t>…!</a:t>
            </a:r>
          </a:p>
          <a:p>
            <a:endParaRPr lang="en-US" altLang="ko-KR" dirty="0"/>
          </a:p>
          <a:p>
            <a:r>
              <a:rPr lang="ko-KR" altLang="en-US" dirty="0" smtClean="0"/>
              <a:t>비동기 입출력이 무엇인지 설명하는 것은 시간이 조금 오래 걸립니다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대충 설명하면</a:t>
            </a:r>
            <a:r>
              <a:rPr lang="en-US" altLang="ko-KR" dirty="0" smtClean="0"/>
              <a:t>……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운영 체제를 공부하셨던 분이라면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자켓팅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이라는 기술을 구현한 것이라 보면 </a:t>
            </a:r>
            <a:r>
              <a:rPr lang="en-US" altLang="ko-KR" dirty="0" smtClean="0"/>
              <a:t>OK”)</a:t>
            </a:r>
          </a:p>
          <a:p>
            <a:endParaRPr lang="en-US" altLang="ko-KR" dirty="0"/>
          </a:p>
          <a:p>
            <a:r>
              <a:rPr lang="en-US" altLang="ko-KR" dirty="0" smtClean="0"/>
              <a:t>100</a:t>
            </a:r>
            <a:r>
              <a:rPr lang="ko-KR" altLang="en-US" dirty="0" smtClean="0"/>
              <a:t>대 사용할 컴퓨터를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대로 줄이는데 성공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77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폭발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억 명의 사용자를 나름 저렴한 비용에 처리할 수 있는 기술까지 개발 완료</a:t>
            </a:r>
            <a:endParaRPr lang="en-US" altLang="ko-KR" dirty="0"/>
          </a:p>
          <a:p>
            <a:r>
              <a:rPr lang="ko-KR" altLang="en-US" dirty="0" smtClean="0"/>
              <a:t>이러한 기술을 바탕으로 엄청난 양의 데이터가 쌓이기 시작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97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윤인성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메일 </a:t>
            </a:r>
            <a:r>
              <a:rPr lang="en-US" altLang="ko-KR" dirty="0" smtClean="0">
                <a:hlinkClick r:id="rId2"/>
              </a:rPr>
              <a:t>rintiantta@naver.com</a:t>
            </a:r>
            <a:endParaRPr lang="en-US" altLang="ko-KR" dirty="0" smtClean="0"/>
          </a:p>
          <a:p>
            <a:r>
              <a:rPr lang="ko-KR" altLang="en-US" dirty="0" smtClean="0"/>
              <a:t>블로그 </a:t>
            </a:r>
            <a:r>
              <a:rPr lang="en-US" altLang="ko-KR" dirty="0" smtClean="0">
                <a:hlinkClick r:id="rId3"/>
              </a:rPr>
              <a:t>http://rintiantta.blog.me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7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readwrite.com/files/_hadoopelephant_rg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5267044"/>
            <a:ext cx="5979160" cy="141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분석과 가치 창출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데이터는 보관을 할 텐데</a:t>
            </a:r>
            <a:r>
              <a:rPr lang="en-US" altLang="ko-KR" dirty="0" smtClean="0"/>
              <a:t>…….</a:t>
            </a:r>
          </a:p>
          <a:p>
            <a:r>
              <a:rPr lang="ko-KR" altLang="en-US" dirty="0" smtClean="0"/>
              <a:t>그냥 두기에는 너무 아까움</a:t>
            </a:r>
            <a:r>
              <a:rPr lang="en-US" altLang="ko-KR" dirty="0" smtClean="0"/>
              <a:t>! </a:t>
            </a:r>
            <a:r>
              <a:rPr lang="ko-KR" altLang="en-US" dirty="0" smtClean="0"/>
              <a:t>분석해서 다른 곳에 활용하자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다른 곳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마케팅 등등</a:t>
            </a:r>
            <a:endParaRPr lang="en-US" altLang="ko-KR" dirty="0" smtClean="0"/>
          </a:p>
          <a:p>
            <a:r>
              <a:rPr lang="ko-KR" altLang="en-US" dirty="0" smtClean="0"/>
              <a:t>대표적으로 구글 번역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 처리 따위 없이 그냥 데이터가 쌓이니 번역이 되는 놀라운 기적</a:t>
            </a:r>
            <a:endParaRPr lang="en-US" altLang="ko-KR" dirty="0" smtClean="0"/>
          </a:p>
          <a:p>
            <a:r>
              <a:rPr lang="ko-KR" altLang="en-US" dirty="0" smtClean="0"/>
              <a:t>우리나라는 서울 버스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교통 카드 정보로 최적 위치에 야간 버스 운행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7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-2015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0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whatsyourtech.ca/wp-content/uploads/2011/11/flash-logo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745" y="0"/>
            <a:ext cx="1786255" cy="17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기존의 웹은 논문을 보는 용도가 전부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r>
              <a:rPr lang="ko-KR" altLang="en-US" dirty="0" smtClean="0"/>
              <a:t>사용자는 훨씬 다양한 경험을 원해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플러그인의 등장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컴퓨터에 설치된 특정 프로그램을 웹 브라우저에서 실행할 수 있는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대표적으로 </a:t>
            </a:r>
            <a:r>
              <a:rPr lang="en-US" altLang="ko-KR" dirty="0" smtClean="0"/>
              <a:t>ActiveX</a:t>
            </a:r>
            <a:r>
              <a:rPr lang="ko-KR" altLang="en-US" dirty="0" smtClean="0"/>
              <a:t>를 예로 들면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컴퓨터에 무언가를 설치하고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어떤 웹 페이지에 들어가면 해당 프로그램을 실행하는 기능</a:t>
            </a:r>
            <a:endParaRPr lang="en-US" altLang="ko-KR" dirty="0" smtClean="0"/>
          </a:p>
          <a:p>
            <a:r>
              <a:rPr lang="en-US" altLang="ko-KR" dirty="0" smtClean="0"/>
              <a:t>(ActiveX</a:t>
            </a:r>
            <a:r>
              <a:rPr lang="ko-KR" altLang="en-US" dirty="0" smtClean="0"/>
              <a:t>가 등장했을 때에 프로그래밍을 시작했었는데</a:t>
            </a:r>
            <a:r>
              <a:rPr lang="en-US" altLang="ko-KR" dirty="0" smtClean="0"/>
              <a:t>…… </a:t>
            </a:r>
            <a:r>
              <a:rPr lang="ko-KR" altLang="en-US" dirty="0" smtClean="0"/>
              <a:t>그때는 분명 모두 열광했었는데</a:t>
            </a:r>
            <a:r>
              <a:rPr lang="en-US" altLang="ko-KR" dirty="0" smtClean="0"/>
              <a:t>… OTL)</a:t>
            </a:r>
          </a:p>
        </p:txBody>
      </p:sp>
      <p:pic>
        <p:nvPicPr>
          <p:cNvPr id="14342" name="Picture 6" descr="http://www.tabulatouch.eu/wp/wp-content/uploads/2011/10/silverligh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23" y="1267896"/>
            <a:ext cx="5027295" cy="163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Rich web application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ActiveX </a:t>
            </a:r>
            <a:r>
              <a:rPr lang="ko-KR" altLang="en-US" dirty="0" smtClean="0"/>
              <a:t>같은 플러그인의 등장으로 웹에서 다양한 것을 할 수 있게 되었음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동영상 시청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음악 감상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은행 업무 처리</a:t>
            </a:r>
            <a:endParaRPr lang="en-US" altLang="ko-KR" dirty="0" smtClean="0"/>
          </a:p>
          <a:p>
            <a:r>
              <a:rPr lang="ko-KR" altLang="en-US" dirty="0" smtClean="0"/>
              <a:t>최근에는 옷 가게 전산 시스템도 모두 웹에서 처리합니다</a:t>
            </a:r>
            <a:r>
              <a:rPr lang="en-US" altLang="ko-KR" dirty="0" smtClean="0"/>
              <a:t>!</a:t>
            </a:r>
          </a:p>
        </p:txBody>
      </p:sp>
      <p:pic>
        <p:nvPicPr>
          <p:cNvPr id="16386" name="Picture 2" descr="http://www.simonwhatley.co.uk/blog/wp-content/uploads/2007/06/ria-venn-diagram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3338702"/>
            <a:ext cx="32099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en-US" altLang="ko-KR" dirty="0" smtClean="0"/>
              <a:t>2.0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266" y="2286000"/>
            <a:ext cx="66196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기업 전쟁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당시 웹과 관련된 상위 기업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마이크로소프트 </a:t>
            </a:r>
            <a:r>
              <a:rPr lang="en-US" altLang="ko-KR" dirty="0"/>
              <a:t>-</a:t>
            </a:r>
            <a:r>
              <a:rPr lang="en-US" altLang="ko-KR" dirty="0" smtClean="0"/>
              <a:t> ActiveX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Silverlight </a:t>
            </a:r>
            <a:r>
              <a:rPr lang="ko-KR" altLang="en-US" dirty="0" smtClean="0"/>
              <a:t>사용하면 되잖아</a:t>
            </a:r>
            <a:r>
              <a:rPr lang="en-US" altLang="ko-KR" dirty="0" smtClean="0"/>
              <a:t>!</a:t>
            </a:r>
          </a:p>
          <a:p>
            <a:pPr lvl="1"/>
            <a:r>
              <a:rPr lang="en-US" altLang="ko-KR" dirty="0" smtClean="0"/>
              <a:t>Adobe - </a:t>
            </a:r>
            <a:r>
              <a:rPr lang="ko-KR" altLang="en-US" dirty="0" smtClean="0"/>
              <a:t>플래시 사용하면 되잖아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당시 웹과 관련된 하위 기업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얘네는 아무 것도 </a:t>
            </a:r>
            <a:r>
              <a:rPr lang="ko-KR" altLang="en-US" dirty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마이크로소프트한테 털려서 맥에 인터넷 익스플로러 기본으로 설치해야 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모질라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그냥 아무도 안 썼음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오페라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지금도 인지도가 거의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342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XHTML 2.0</a:t>
            </a:r>
            <a:r>
              <a:rPr lang="ko-KR" altLang="en-US" dirty="0"/>
              <a:t>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기존의 하위 기업들이 뭉쳐서 아무도 알아주지 않는 </a:t>
            </a:r>
            <a:r>
              <a:rPr lang="en-US" altLang="ko-KR" dirty="0" smtClean="0"/>
              <a:t>Web Application 1.0 </a:t>
            </a:r>
            <a:r>
              <a:rPr lang="ko-KR" altLang="en-US" dirty="0" smtClean="0"/>
              <a:t>표준 작성 </a:t>
            </a:r>
            <a:r>
              <a:rPr lang="ko-KR" altLang="en-US" dirty="0" smtClean="0"/>
              <a:t>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</a:t>
            </a:r>
            <a:r>
              <a:rPr lang="ko-KR" altLang="en-US" dirty="0" smtClean="0"/>
              <a:t>익스플로러의 점유율이 </a:t>
            </a:r>
            <a:r>
              <a:rPr lang="en-US" altLang="ko-KR" dirty="0" smtClean="0"/>
              <a:t>99%</a:t>
            </a:r>
            <a:r>
              <a:rPr lang="ko-KR" altLang="en-US" dirty="0" smtClean="0"/>
              <a:t>이므로 마이크로소프트 혼자 웹 표준 </a:t>
            </a:r>
            <a:r>
              <a:rPr lang="en-US" altLang="ko-KR" dirty="0" smtClean="0"/>
              <a:t>XHTML 2.0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그런데 </a:t>
            </a:r>
            <a:r>
              <a:rPr lang="en-US" altLang="ko-KR" dirty="0" smtClean="0"/>
              <a:t>XHTML 2.0 </a:t>
            </a:r>
            <a:r>
              <a:rPr lang="ko-KR" altLang="en-US" dirty="0" smtClean="0"/>
              <a:t>표준을 기존 개발자가 사용하지 </a:t>
            </a:r>
            <a:r>
              <a:rPr lang="ko-KR" altLang="en-US" dirty="0" smtClean="0"/>
              <a:t>않음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지금 것으로도 잘 되는데 왜</a:t>
            </a:r>
            <a:r>
              <a:rPr lang="en-US" altLang="ko-KR" dirty="0" smtClean="0"/>
              <a:t>…….!)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 브라우저 크롬 출시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아이폰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en-US" altLang="ko-KR" dirty="0" smtClean="0"/>
              <a:t>Web Application 1.0 </a:t>
            </a:r>
            <a:r>
              <a:rPr lang="ko-KR" altLang="en-US" dirty="0" smtClean="0"/>
              <a:t>표준을 자신들의 웹 브라우저에 장착 시작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 descr="http://cfile25.uf.tistory.com/image/205D6F4F4F53A7A80CB9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124" y="4465320"/>
            <a:ext cx="2270760" cy="22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1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XHTML 2.0 </a:t>
            </a:r>
            <a:r>
              <a:rPr lang="ko-KR" altLang="en-US" dirty="0" smtClean="0"/>
              <a:t>붕괴</a:t>
            </a:r>
            <a:endParaRPr lang="en-US" altLang="ko-KR" dirty="0" smtClean="0"/>
          </a:p>
          <a:p>
            <a:r>
              <a:rPr lang="ko-KR" altLang="en-US" dirty="0" smtClean="0"/>
              <a:t>아이폰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ko-KR" altLang="en-US" dirty="0" smtClean="0"/>
              <a:t>안드로이드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아이폰의 플래시 지원 중지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ko-KR" altLang="en-US" dirty="0" smtClean="0"/>
              <a:t>크롬 웹 브라우저 점유율 전 세계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돌파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모바일 웹 접속이 데스크톱 웹 접속을 초과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가 정식 웹 표준으로 채택</a:t>
            </a:r>
            <a:r>
              <a:rPr lang="en-US" altLang="ko-KR" dirty="0" smtClean="0"/>
              <a:t>!</a:t>
            </a:r>
            <a:endParaRPr lang="en-US" altLang="ko-KR" dirty="0"/>
          </a:p>
        </p:txBody>
      </p:sp>
      <p:pic>
        <p:nvPicPr>
          <p:cNvPr id="3076" name="Picture 4" descr="http://hdimagesinfo.com/wp-content/uploads/2013/10/Apple-Logo-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879" y="2519680"/>
            <a:ext cx="2224065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q12.com/files/v8/v8_sco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112" y="3645408"/>
            <a:ext cx="4818887" cy="321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기업들이 앞으로의 점유율을 예측할 수 없는 상태</a:t>
            </a:r>
            <a:endParaRPr lang="en-US" altLang="ko-KR" dirty="0" smtClean="0"/>
          </a:p>
          <a:p>
            <a:r>
              <a:rPr lang="ko-KR" altLang="en-US" dirty="0" smtClean="0"/>
              <a:t>앞 다투어 표준을 끼워 넣겠다며 이상한 기술까지 대거 도입 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구글의 경우는 대외 광고까지 만들어 웹 브라우저 홍보 등등</a:t>
            </a:r>
            <a:endParaRPr lang="en-US" altLang="ko-KR" dirty="0" smtClean="0"/>
          </a:p>
          <a:p>
            <a:r>
              <a:rPr lang="ko-KR" altLang="en-US" dirty="0" smtClean="0"/>
              <a:t>어쨌거나 이러한 경쟁 속에서 엄청난 속도로 발전 </a:t>
            </a:r>
            <a:r>
              <a:rPr lang="ko-KR" altLang="en-US" dirty="0"/>
              <a:t>중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78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웹과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6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 시작</a:t>
            </a:r>
            <a:endParaRPr lang="ko-KR" altLang="en-US" dirty="0"/>
          </a:p>
        </p:txBody>
      </p:sp>
      <p:pic>
        <p:nvPicPr>
          <p:cNvPr id="5" name="Picture 2" descr="http://iq12.com/files/v8/v8_sco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286000"/>
            <a:ext cx="603408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901112" y="6308725"/>
            <a:ext cx="3081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Google V8 Benchmark </a:t>
            </a:r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02208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81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데스크톱 클라이언트 붕괴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이제 아무도 데스크톱에서 프로그램을 사용하지 않음</a:t>
            </a:r>
            <a:endParaRPr lang="en-US" altLang="ko-KR" dirty="0" smtClean="0"/>
          </a:p>
          <a:p>
            <a:r>
              <a:rPr lang="ko-KR" altLang="en-US" dirty="0" smtClean="0"/>
              <a:t>웹과 </a:t>
            </a:r>
            <a:r>
              <a:rPr lang="ko-KR" altLang="en-US" dirty="0"/>
              <a:t>결합되지 않은 프로그램은 모두 전멸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개발자라면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나는 </a:t>
            </a:r>
            <a:r>
              <a:rPr lang="en-US" altLang="ko-KR" dirty="0" smtClean="0"/>
              <a:t>Visual Studio </a:t>
            </a:r>
            <a:r>
              <a:rPr lang="ko-KR" altLang="en-US" dirty="0" smtClean="0"/>
              <a:t>쓰는데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또는 디자이너라면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포토샵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페인터</a:t>
            </a:r>
            <a:r>
              <a:rPr lang="ko-KR" altLang="en-US" dirty="0" smtClean="0"/>
              <a:t> 쓰는데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하겠지만</a:t>
            </a:r>
            <a:endParaRPr lang="en-US" altLang="ko-KR" dirty="0" smtClean="0"/>
          </a:p>
          <a:p>
            <a:r>
              <a:rPr lang="ko-KR" altLang="en-US" dirty="0" smtClean="0"/>
              <a:t>일반인은 오피스 이외에 프로그램을 컴퓨터에서 사용할 일이 전혀 없음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대부분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안 넘음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것을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클라이언트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처리하는 시대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유튜브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그렇다면 컴퓨터 부팅하자마자 웹 브라우저면 되잖아</a:t>
            </a:r>
            <a:r>
              <a:rPr lang="en-US" altLang="ko-KR" dirty="0"/>
              <a:t>!</a:t>
            </a:r>
            <a:endParaRPr lang="en-US" altLang="ko-KR" dirty="0" smtClean="0"/>
          </a:p>
        </p:txBody>
      </p:sp>
      <p:pic>
        <p:nvPicPr>
          <p:cNvPr id="6146" name="Picture 2" descr="http://innocentsystem.net/wp-content/uploads/2014/02/Windows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66" y="0"/>
            <a:ext cx="3097434" cy="19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ko-KR" altLang="en-US" dirty="0" smtClean="0"/>
              <a:t>애플리케이션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</a:t>
            </a:r>
            <a:r>
              <a:rPr lang="en-US" altLang="ko-KR" dirty="0" smtClean="0"/>
              <a:t>8)</a:t>
            </a:r>
            <a:endParaRPr lang="ko-KR" altLang="en-US" dirty="0"/>
          </a:p>
        </p:txBody>
      </p:sp>
      <p:pic>
        <p:nvPicPr>
          <p:cNvPr id="6" name="Picture 2" descr="http://rachelappel.com/Media/Default/Windows-Live-Writer/527597a0f2f5_120B3/image_thumb3_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856" y="3096727"/>
            <a:ext cx="4764426" cy="240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ko-KR" altLang="en-US" dirty="0" smtClean="0"/>
              <a:t>애플리케이션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035" y="2286000"/>
            <a:ext cx="76940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en-US" altLang="ko-KR" dirty="0"/>
              <a:t>OS </a:t>
            </a:r>
            <a:r>
              <a:rPr lang="ko-KR" altLang="en-US" dirty="0" smtClean="0"/>
              <a:t>등장</a:t>
            </a:r>
            <a:endParaRPr lang="ko-KR" altLang="en-US" dirty="0"/>
          </a:p>
        </p:txBody>
      </p:sp>
      <p:pic>
        <p:nvPicPr>
          <p:cNvPr id="1026" name="Picture 2" descr="http://pds24.egloos.com/pds/201204/10/69/a0010769_4f83d31e9e5a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1819" y="2573337"/>
            <a:ext cx="55245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기반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등장</a:t>
            </a:r>
            <a:endParaRPr lang="ko-KR" altLang="en-US" dirty="0"/>
          </a:p>
        </p:txBody>
      </p:sp>
      <p:pic>
        <p:nvPicPr>
          <p:cNvPr id="2050" name="Picture 2" descr="http://cfile8.uf.tistory.com/image/2306784052CC353D1EBBC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639" y="2286000"/>
            <a:ext cx="450686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아직은 발전 단계의 상태</a:t>
            </a:r>
            <a:endParaRPr lang="en-US" altLang="ko-KR" dirty="0" smtClean="0"/>
          </a:p>
          <a:p>
            <a:r>
              <a:rPr lang="ko-KR" altLang="en-US" dirty="0" smtClean="0"/>
              <a:t>하지만 세상의 추세가 이쪽으로 이동하고 있는 것은 사실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6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장치 파편화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오늘부터 시작한 스타트업 회사</a:t>
            </a:r>
            <a:r>
              <a:rPr lang="en-US" altLang="ko-KR" dirty="0" smtClean="0"/>
              <a:t>, A</a:t>
            </a:r>
            <a:r>
              <a:rPr lang="ko-KR" altLang="en-US" dirty="0" smtClean="0"/>
              <a:t>사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스마트폰 애플리케이션을 개발해야겠음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r>
              <a:rPr lang="ko-KR" altLang="en-US" dirty="0" smtClean="0"/>
              <a:t>외주 개발자를 찾고 나서 드는 비용 계산</a:t>
            </a:r>
            <a:endParaRPr lang="en-US" altLang="ko-KR" dirty="0" smtClean="0"/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웹 클라이언트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아이폰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윈도우 폰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국내에서는 똥이지만 어떤 나라에서는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차지하므로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애플리케이션 개발에만 </a:t>
            </a:r>
            <a:r>
              <a:rPr lang="en-US" altLang="ko-KR" dirty="0" smtClean="0"/>
              <a:t>3500</a:t>
            </a:r>
            <a:r>
              <a:rPr lang="ko-KR" altLang="en-US" dirty="0" smtClean="0"/>
              <a:t>만원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0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 강의 주의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재미있는 웹의 역사와 현재 상황에 대해 살펴봅시다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공부를 어떻게 할 것인가와 관련된 내용을 다루므로 중요해요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용어가 굉장히 중요하므로 용어 구분이 안 된다면 중간중간 질문 시간에 질문을 주세요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만만해보이니</a:t>
            </a:r>
            <a:r>
              <a:rPr lang="ko-KR" altLang="en-US" dirty="0" smtClean="0"/>
              <a:t> 해주세요 </a:t>
            </a:r>
            <a:r>
              <a:rPr lang="ko-KR" altLang="en-US" dirty="0" err="1" smtClean="0"/>
              <a:t>흐흨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8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모바일 파편화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표준이 없기 때문에 벌어지는 현상</a:t>
            </a:r>
            <a:endParaRPr lang="en-US" altLang="ko-KR" dirty="0" smtClean="0"/>
          </a:p>
          <a:p>
            <a:r>
              <a:rPr lang="ko-KR" altLang="en-US" dirty="0" smtClean="0"/>
              <a:t>무료로 모든 회사가 사용할 수 있는 표준은 </a:t>
            </a:r>
            <a:r>
              <a:rPr lang="en-US" altLang="ko-KR" dirty="0" smtClean="0"/>
              <a:t>“HTML5” </a:t>
            </a:r>
          </a:p>
          <a:p>
            <a:endParaRPr lang="en-US" altLang="ko-KR" dirty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개발하면 모든 장치에서 작동한다</a:t>
            </a:r>
            <a:r>
              <a:rPr lang="en-US" altLang="ko-KR" dirty="0" smtClean="0"/>
              <a:t>! (</a:t>
            </a:r>
            <a:r>
              <a:rPr lang="ko-KR" altLang="en-US" dirty="0" smtClean="0"/>
              <a:t>물론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이전까지는 제대로 작동 안 할 것이라고 예상</a:t>
            </a:r>
            <a:r>
              <a:rPr lang="en-US" altLang="ko-KR" dirty="0" smtClean="0"/>
              <a:t>)(</a:t>
            </a:r>
            <a:r>
              <a:rPr lang="ko-KR" altLang="en-US" dirty="0" smtClean="0"/>
              <a:t>참고로 여기서 키워드 하나를 더 짚자면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한번 개발해서 여러 화면에 띄운다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의미로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nscreen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이라고 부릅니다</a:t>
            </a:r>
            <a:r>
              <a:rPr lang="en-US" altLang="ko-KR" dirty="0" smtClean="0"/>
              <a:t>.)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712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애플리케이션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그냥 웹 브라우저 하나 띄우고 자신들의 사이트에 접속하게 하는 애플리케이션</a:t>
            </a:r>
            <a:endParaRPr lang="en-US" altLang="ko-KR" dirty="0"/>
          </a:p>
          <a:p>
            <a:r>
              <a:rPr lang="ko-KR" altLang="en-US" dirty="0" smtClean="0"/>
              <a:t>그냥 웹 브라우저로 들어가는 것과 차이가 없으므로 욕을 굉장히 많이 먹음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이러한 형태의 웹 애플리케이션은 장치의 기능을 사용할 수 없음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푸시 </a:t>
            </a:r>
            <a:r>
              <a:rPr lang="ko-KR" altLang="en-US" dirty="0" err="1" smtClean="0"/>
              <a:t>노티피케이션</a:t>
            </a:r>
            <a:r>
              <a:rPr lang="en-US" altLang="ko-KR" dirty="0" smtClean="0"/>
              <a:t>, GPS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4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하이브리드 애플리케이션 등장</a:t>
            </a:r>
            <a:endParaRPr lang="ko-KR" altLang="en-US" dirty="0"/>
          </a:p>
        </p:txBody>
      </p:sp>
      <p:pic>
        <p:nvPicPr>
          <p:cNvPr id="4098" name="Picture 2" descr="http://cordova.apache.org/images/cordova_bo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0069" y="2582862"/>
            <a:ext cx="304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HTML5</a:t>
            </a:r>
            <a:r>
              <a:rPr lang="ko-KR" altLang="en-US" dirty="0" smtClean="0"/>
              <a:t> 파일을 감싸 애플리케이션으로 만들어 제공하는 애플리케이션</a:t>
            </a:r>
            <a:endParaRPr lang="en-US" altLang="ko-KR" dirty="0" smtClean="0"/>
          </a:p>
          <a:p>
            <a:r>
              <a:rPr lang="ko-KR" altLang="en-US" dirty="0" smtClean="0"/>
              <a:t>웹에 접속하지 않아도 정상적으로 작동</a:t>
            </a:r>
            <a:endParaRPr lang="en-US" altLang="ko-KR" dirty="0" smtClean="0"/>
          </a:p>
          <a:p>
            <a:r>
              <a:rPr lang="ko-KR" altLang="en-US" dirty="0" smtClean="0"/>
              <a:t>장치의 대부분의 기능을 활용할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폰갭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://youtu.be/wOH4aGows40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51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기반 게임 플랫폼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자바스크립트는 속도가 느리다는 말도 많은데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게임을 만들 수 있는 급이라면 일반 애플리케이션은 뭐든지 만들 수 있음</a:t>
            </a:r>
            <a:endParaRPr lang="en-US" altLang="ko-KR" dirty="0" smtClean="0"/>
          </a:p>
          <a:p>
            <a:r>
              <a:rPr lang="en-US" altLang="ko-KR" dirty="0"/>
              <a:t>Game Closure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vimeo.com/59646792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55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어쨌거나 이러한 여세를 몰아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기반의 모바일 </a:t>
            </a:r>
            <a:r>
              <a:rPr lang="en-US" altLang="ko-KR" dirty="0" smtClean="0"/>
              <a:t>OS</a:t>
            </a:r>
            <a:endParaRPr lang="ko-KR" altLang="en-US" dirty="0"/>
          </a:p>
        </p:txBody>
      </p:sp>
      <p:pic>
        <p:nvPicPr>
          <p:cNvPr id="2050" name="Picture 2" descr="http://www.androidheadlines.com/wp-content/uploads/2012/05/tizen_thelinuxfoundation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1794" y="2392362"/>
            <a:ext cx="5924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기반의 모바일 </a:t>
            </a:r>
            <a:r>
              <a:rPr lang="en-US" altLang="ko-KR" dirty="0" smtClean="0"/>
              <a:t>OS</a:t>
            </a:r>
            <a:endParaRPr lang="ko-KR" altLang="en-US" dirty="0"/>
          </a:p>
        </p:txBody>
      </p:sp>
      <p:pic>
        <p:nvPicPr>
          <p:cNvPr id="10244" name="Picture 4" descr="http://2.bp.blogspot.com/-PQziUVMi4-M/UR7FECXyRaI/AAAAAAAACDE/kLByrzVvIwU/s1600/ubuntu%2Bphon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864" y="2286000"/>
            <a:ext cx="708840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기반의 모바일 </a:t>
            </a:r>
            <a:r>
              <a:rPr lang="en-US" altLang="ko-KR" dirty="0" smtClean="0"/>
              <a:t>OS</a:t>
            </a:r>
            <a:endParaRPr lang="ko-KR" altLang="en-US" dirty="0"/>
          </a:p>
        </p:txBody>
      </p:sp>
      <p:pic>
        <p:nvPicPr>
          <p:cNvPr id="8194" name="Picture 2" descr="http://blargon7.com/wp-content/uploads/2013/02/FirefoxOS.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6989" y="2287664"/>
            <a:ext cx="3774160" cy="4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이때부터 이제 웹 클라이언트를 웹의 범주로 봐야 하는가 하는 고민에 빠지지만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웹 기술로 사용자와 가까운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것</a:t>
            </a:r>
            <a:r>
              <a:rPr lang="en-US" altLang="ko-KR" dirty="0" smtClean="0"/>
              <a:t>(Frontend)</a:t>
            </a:r>
            <a:r>
              <a:rPr lang="ko-KR" altLang="en-US" dirty="0" smtClean="0"/>
              <a:t>을 개발할 수 있다는 것까지만 이해합시다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현재는 구 버전의 웹 브라우저를 사용하고 있는 인구가 많아서 그렇지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를 정상적으로 지원하는 웹 브라우저가 </a:t>
            </a:r>
            <a:r>
              <a:rPr lang="en-US" altLang="ko-KR" dirty="0" smtClean="0"/>
              <a:t>50% </a:t>
            </a:r>
            <a:r>
              <a:rPr lang="ko-KR" altLang="en-US" dirty="0" smtClean="0"/>
              <a:t>정도를 넘는 순간부터는 모든 클라이언트 개발을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가 점령할 것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참고로 속도 문제로 까는 분들도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웹 클라이언트 프로그래밍 언어의 속도는 모든 스크립트 언어 중에 가장 빠르며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이상 사용되는 클라이언트 프로그래밍 언어 중 </a:t>
            </a:r>
            <a:r>
              <a:rPr lang="en-US" altLang="ko-KR" dirty="0" smtClean="0"/>
              <a:t>5</a:t>
            </a:r>
            <a:r>
              <a:rPr lang="ko-KR" altLang="en-US" dirty="0" smtClean="0"/>
              <a:t>위입니다</a:t>
            </a:r>
            <a:r>
              <a:rPr lang="en-US" altLang="ko-KR" dirty="0" smtClean="0"/>
              <a:t>(C, C++, C#, Java, JavaScript).</a:t>
            </a:r>
          </a:p>
          <a:p>
            <a:r>
              <a:rPr lang="en-US" altLang="ko-KR" dirty="0" smtClean="0"/>
              <a:t>Debian Benchmark </a:t>
            </a:r>
            <a:r>
              <a:rPr lang="ko-KR" altLang="en-US" dirty="0" smtClean="0"/>
              <a:t>기준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651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 참고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아직 대규모 게임의 경우는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로 개발하면 조금 느립니다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데스크톱 게임은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이외의 것으로 아예 개발이 불가능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정도가 되어도 웹 클라이언트 기술로 게임을 만들기는 힘들 것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대신 </a:t>
            </a:r>
            <a:r>
              <a:rPr lang="en-US" altLang="ko-KR" dirty="0" smtClean="0"/>
              <a:t>N screen </a:t>
            </a:r>
            <a:r>
              <a:rPr lang="ko-KR" altLang="en-US" dirty="0" smtClean="0"/>
              <a:t>추가 대응으로 한번 개발하면 모든 장치에서 작동하게 변환해주는 것들이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예로 </a:t>
            </a:r>
            <a:r>
              <a:rPr lang="en-US" altLang="ko-KR" dirty="0" smtClean="0"/>
              <a:t>Unity3D(C#, JavaScript)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Cocos2dX(C++)</a:t>
            </a:r>
            <a:r>
              <a:rPr lang="ko-KR" altLang="en-US" dirty="0" smtClean="0"/>
              <a:t>를 사용하면 모든 스마트폰에서 작동하는 게임을 한번에 만들 수 있답니다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PS. Unity3D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ActionScript</a:t>
            </a:r>
            <a:r>
              <a:rPr lang="ko-KR" altLang="en-US" dirty="0" smtClean="0"/>
              <a:t>라고 봐도 무방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http://lights.elliegoulding.com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http://www.unrealengine.com/html5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(</a:t>
            </a:r>
            <a:r>
              <a:rPr lang="ko-KR" altLang="en-US" dirty="0" smtClean="0"/>
              <a:t>그래픽 가속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http://zigfu.com/static/img/un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95" y="4257675"/>
            <a:ext cx="2172970" cy="21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file25.uf.tistory.com/image/237EEA42523EB9363279D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17" y="4257675"/>
            <a:ext cx="1674378" cy="21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82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개발 관련 키워드 정리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관련 회사에서는 무엇을 코딩 하는가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28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디자인과 사용자 경험을 제외한 분류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6214" y="1239005"/>
            <a:ext cx="5295900" cy="5184172"/>
            <a:chOff x="3494532" y="1589532"/>
            <a:chExt cx="4334256" cy="4242816"/>
          </a:xfrm>
        </p:grpSpPr>
        <p:sp>
          <p:nvSpPr>
            <p:cNvPr id="11" name="타원 10"/>
            <p:cNvSpPr/>
            <p:nvPr/>
          </p:nvSpPr>
          <p:spPr>
            <a:xfrm>
              <a:off x="5029200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웹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029200" y="1589532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클라이언트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6563868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5029200" y="4567428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데이터 분석</a:t>
              </a:r>
              <a:endParaRPr lang="ko-KR" altLang="en-US" dirty="0"/>
            </a:p>
          </p:txBody>
        </p:sp>
        <p:sp>
          <p:nvSpPr>
            <p:cNvPr id="15" name="타원 14"/>
            <p:cNvSpPr/>
            <p:nvPr/>
          </p:nvSpPr>
          <p:spPr>
            <a:xfrm>
              <a:off x="3494532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데이터베이스</a:t>
              </a:r>
              <a:endParaRPr lang="ko-KR" altLang="en-US" dirty="0"/>
            </a:p>
          </p:txBody>
        </p:sp>
        <p:cxnSp>
          <p:nvCxnSpPr>
            <p:cNvPr id="21" name="직선 화살표 연결선 20"/>
            <p:cNvCxnSpPr>
              <a:stCxn id="11" idx="0"/>
              <a:endCxn id="12" idx="4"/>
            </p:cNvCxnSpPr>
            <p:nvPr/>
          </p:nvCxnSpPr>
          <p:spPr>
            <a:xfrm flipV="1">
              <a:off x="5661660" y="2854452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11" idx="2"/>
              <a:endCxn id="15" idx="6"/>
            </p:cNvCxnSpPr>
            <p:nvPr/>
          </p:nvCxnSpPr>
          <p:spPr>
            <a:xfrm flipH="1">
              <a:off x="4759452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1" idx="6"/>
              <a:endCxn id="13" idx="2"/>
            </p:cNvCxnSpPr>
            <p:nvPr/>
          </p:nvCxnSpPr>
          <p:spPr>
            <a:xfrm>
              <a:off x="6294120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1" idx="4"/>
              <a:endCxn id="14" idx="0"/>
            </p:cNvCxnSpPr>
            <p:nvPr/>
          </p:nvCxnSpPr>
          <p:spPr>
            <a:xfrm>
              <a:off x="5661660" y="4343400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8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236214" y="1239005"/>
            <a:ext cx="5306474" cy="5468803"/>
            <a:chOff x="3494532" y="1589532"/>
            <a:chExt cx="4334256" cy="4466844"/>
          </a:xfrm>
        </p:grpSpPr>
        <p:sp>
          <p:nvSpPr>
            <p:cNvPr id="26" name="타원 25"/>
            <p:cNvSpPr/>
            <p:nvPr/>
          </p:nvSpPr>
          <p:spPr>
            <a:xfrm>
              <a:off x="5029200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클라이언트</a:t>
              </a:r>
              <a:endParaRPr lang="ko-KR" altLang="en-US" dirty="0"/>
            </a:p>
          </p:txBody>
        </p:sp>
        <p:sp>
          <p:nvSpPr>
            <p:cNvPr id="27" name="타원 26"/>
            <p:cNvSpPr/>
            <p:nvPr/>
          </p:nvSpPr>
          <p:spPr>
            <a:xfrm>
              <a:off x="5029200" y="1589532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 smtClean="0"/>
                <a:t>HTML5</a:t>
              </a:r>
              <a:endParaRPr lang="ko-KR" altLang="en-US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63868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 smtClean="0"/>
                <a:t>Flash</a:t>
              </a: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>
            <a:xfrm>
              <a:off x="5029200" y="4567428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웹</a:t>
              </a:r>
              <a:endParaRPr lang="ko-KR" altLang="en-US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3494532" y="3078480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dirty="0" smtClean="0"/>
                <a:t>Silverlight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>
              <a:stCxn id="26" idx="0"/>
              <a:endCxn id="27" idx="4"/>
            </p:cNvCxnSpPr>
            <p:nvPr/>
          </p:nvCxnSpPr>
          <p:spPr>
            <a:xfrm flipV="1">
              <a:off x="5661660" y="2854452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26" idx="2"/>
              <a:endCxn id="30" idx="6"/>
            </p:cNvCxnSpPr>
            <p:nvPr/>
          </p:nvCxnSpPr>
          <p:spPr>
            <a:xfrm flipH="1">
              <a:off x="4759452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26" idx="6"/>
              <a:endCxn id="28" idx="2"/>
            </p:cNvCxnSpPr>
            <p:nvPr/>
          </p:nvCxnSpPr>
          <p:spPr>
            <a:xfrm>
              <a:off x="6294120" y="3710940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29" idx="0"/>
              <a:endCxn id="26" idx="4"/>
            </p:cNvCxnSpPr>
            <p:nvPr/>
          </p:nvCxnSpPr>
          <p:spPr>
            <a:xfrm flipV="1">
              <a:off x="5661660" y="4343400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/>
            <p:cNvSpPr/>
            <p:nvPr/>
          </p:nvSpPr>
          <p:spPr>
            <a:xfrm>
              <a:off x="6563868" y="4567428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서버</a:t>
              </a:r>
              <a:endParaRPr lang="ko-KR" altLang="en-US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3494532" y="4567428"/>
              <a:ext cx="1264920" cy="1264920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dirty="0" smtClean="0"/>
                <a:t>데이터베이스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29" idx="2"/>
              <a:endCxn id="36" idx="6"/>
            </p:cNvCxnSpPr>
            <p:nvPr/>
          </p:nvCxnSpPr>
          <p:spPr>
            <a:xfrm flipH="1">
              <a:off x="4759452" y="5199888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29" idx="6"/>
              <a:endCxn id="35" idx="2"/>
            </p:cNvCxnSpPr>
            <p:nvPr/>
          </p:nvCxnSpPr>
          <p:spPr>
            <a:xfrm>
              <a:off x="6294120" y="5199888"/>
              <a:ext cx="2697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661660" y="5832348"/>
              <a:ext cx="0" cy="2240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07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77" name="텍스트 개체 틀 2"/>
          <p:cNvSpPr>
            <a:spLocks noGrp="1"/>
          </p:cNvSpPr>
          <p:nvPr>
            <p:ph type="body" idx="1"/>
          </p:nvPr>
        </p:nvSpPr>
        <p:spPr>
          <a:xfrm>
            <a:off x="0" y="6352033"/>
            <a:ext cx="12186920" cy="491235"/>
          </a:xfrm>
        </p:spPr>
        <p:txBody>
          <a:bodyPr>
            <a:noAutofit/>
          </a:bodyPr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화살표 타고 공부할 필요 없습니다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 붉은 색은 꼭 공부했으면 하는 것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</a:rPr>
              <a:t>보라 색은 봐둬도 나쁘지 않은 것</a:t>
            </a:r>
            <a:endParaRPr lang="en-US" altLang="ko-KR" dirty="0" smtClean="0">
              <a:solidFill>
                <a:srgbClr val="7030A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22240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222240" y="1914652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756908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JavaScript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222240" y="489254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687572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CSS3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1" idx="0"/>
            <a:endCxn id="12" idx="4"/>
          </p:cNvCxnSpPr>
          <p:nvPr/>
        </p:nvCxnSpPr>
        <p:spPr>
          <a:xfrm flipV="1">
            <a:off x="5854700" y="3179572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5" idx="6"/>
          </p:cNvCxnSpPr>
          <p:nvPr/>
        </p:nvCxnSpPr>
        <p:spPr>
          <a:xfrm flipH="1">
            <a:off x="4952492" y="403606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6"/>
            <a:endCxn id="13" idx="2"/>
          </p:cNvCxnSpPr>
          <p:nvPr/>
        </p:nvCxnSpPr>
        <p:spPr>
          <a:xfrm>
            <a:off x="6487160" y="403606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4" idx="0"/>
            <a:endCxn id="11" idx="4"/>
          </p:cNvCxnSpPr>
          <p:nvPr/>
        </p:nvCxnSpPr>
        <p:spPr>
          <a:xfrm flipV="1">
            <a:off x="5854700" y="466852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2152905" y="3403600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Less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87572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Sass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91575" y="3403600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Coffee</a:t>
            </a:r>
          </a:p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756907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Sencha</a:t>
            </a:r>
          </a:p>
          <a:p>
            <a:pPr algn="ctr"/>
            <a:r>
              <a:rPr lang="en-US" altLang="ko-KR" dirty="0" smtClean="0"/>
              <a:t>Touch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291575" y="1914652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291575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Dart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152905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Stylus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618238" y="3403600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Bootstrap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15" idx="2"/>
            <a:endCxn id="24" idx="6"/>
          </p:cNvCxnSpPr>
          <p:nvPr/>
        </p:nvCxnSpPr>
        <p:spPr>
          <a:xfrm flipH="1">
            <a:off x="3417825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32" idx="6"/>
          </p:cNvCxnSpPr>
          <p:nvPr/>
        </p:nvCxnSpPr>
        <p:spPr>
          <a:xfrm flipH="1">
            <a:off x="1883158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3"/>
            <a:endCxn id="31" idx="7"/>
          </p:cNvCxnSpPr>
          <p:nvPr/>
        </p:nvCxnSpPr>
        <p:spPr>
          <a:xfrm flipH="1">
            <a:off x="3232582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5" idx="4"/>
            <a:endCxn id="26" idx="0"/>
          </p:cNvCxnSpPr>
          <p:nvPr/>
        </p:nvCxnSpPr>
        <p:spPr>
          <a:xfrm>
            <a:off x="4320032" y="466852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3" idx="7"/>
            <a:endCxn id="29" idx="3"/>
          </p:cNvCxnSpPr>
          <p:nvPr/>
        </p:nvCxnSpPr>
        <p:spPr>
          <a:xfrm flipV="1">
            <a:off x="7836585" y="2994329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3" idx="4"/>
            <a:endCxn id="28" idx="0"/>
          </p:cNvCxnSpPr>
          <p:nvPr/>
        </p:nvCxnSpPr>
        <p:spPr>
          <a:xfrm flipH="1">
            <a:off x="7389367" y="4668520"/>
            <a:ext cx="1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6"/>
            <a:endCxn id="27" idx="2"/>
          </p:cNvCxnSpPr>
          <p:nvPr/>
        </p:nvCxnSpPr>
        <p:spPr>
          <a:xfrm>
            <a:off x="8021828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5"/>
            <a:endCxn id="30" idx="1"/>
          </p:cNvCxnSpPr>
          <p:nvPr/>
        </p:nvCxnSpPr>
        <p:spPr>
          <a:xfrm>
            <a:off x="7836585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9826242" y="3403600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</a:t>
            </a:r>
          </a:p>
          <a:p>
            <a:pPr algn="ctr"/>
            <a:r>
              <a:rPr lang="en-US" altLang="ko-KR" dirty="0" smtClean="0"/>
              <a:t>Mobile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9826242" y="1914652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 UI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6756907" y="1912278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Node.js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13" idx="0"/>
            <a:endCxn id="50" idx="4"/>
          </p:cNvCxnSpPr>
          <p:nvPr/>
        </p:nvCxnSpPr>
        <p:spPr>
          <a:xfrm flipH="1" flipV="1">
            <a:off x="7389367" y="3177198"/>
            <a:ext cx="1" cy="226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9" idx="5"/>
            <a:endCxn id="48" idx="1"/>
          </p:cNvCxnSpPr>
          <p:nvPr/>
        </p:nvCxnSpPr>
        <p:spPr>
          <a:xfrm>
            <a:off x="9371252" y="2994329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9" idx="6"/>
            <a:endCxn id="49" idx="2"/>
          </p:cNvCxnSpPr>
          <p:nvPr/>
        </p:nvCxnSpPr>
        <p:spPr>
          <a:xfrm>
            <a:off x="9556495" y="2547112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227063" y="425704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 smtClean="0"/>
              <a:t>PhoneGap</a:t>
            </a:r>
            <a:endParaRPr lang="ko-KR" altLang="en-US" dirty="0"/>
          </a:p>
        </p:txBody>
      </p:sp>
      <p:cxnSp>
        <p:nvCxnSpPr>
          <p:cNvPr id="63" name="직선 화살표 연결선 62"/>
          <p:cNvCxnSpPr>
            <a:stCxn id="12" idx="0"/>
            <a:endCxn id="57" idx="4"/>
          </p:cNvCxnSpPr>
          <p:nvPr/>
        </p:nvCxnSpPr>
        <p:spPr>
          <a:xfrm flipV="1">
            <a:off x="5854700" y="1690624"/>
            <a:ext cx="4823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9826242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Type Script</a:t>
            </a:r>
            <a:endParaRPr lang="ko-KR" altLang="en-US" dirty="0"/>
          </a:p>
        </p:txBody>
      </p:sp>
      <p:cxnSp>
        <p:nvCxnSpPr>
          <p:cNvPr id="66" name="직선 화살표 연결선 65"/>
          <p:cNvCxnSpPr>
            <a:stCxn id="27" idx="5"/>
            <a:endCxn id="64" idx="1"/>
          </p:cNvCxnSpPr>
          <p:nvPr/>
        </p:nvCxnSpPr>
        <p:spPr>
          <a:xfrm>
            <a:off x="9371252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3687572" y="1907197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Client</a:t>
            </a:r>
          </a:p>
          <a:p>
            <a:pPr algn="ctr"/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2152904" y="1914652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Backbone.js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3687572" y="410794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Angular.js</a:t>
            </a:r>
            <a:endParaRPr lang="ko-KR" altLang="en-US" dirty="0"/>
          </a:p>
        </p:txBody>
      </p:sp>
      <p:cxnSp>
        <p:nvCxnSpPr>
          <p:cNvPr id="71" name="직선 화살표 연결선 70"/>
          <p:cNvCxnSpPr>
            <a:stCxn id="67" idx="0"/>
            <a:endCxn id="69" idx="4"/>
          </p:cNvCxnSpPr>
          <p:nvPr/>
        </p:nvCxnSpPr>
        <p:spPr>
          <a:xfrm flipV="1">
            <a:off x="4320032" y="1675714"/>
            <a:ext cx="0" cy="23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7" idx="2"/>
            <a:endCxn id="68" idx="6"/>
          </p:cNvCxnSpPr>
          <p:nvPr/>
        </p:nvCxnSpPr>
        <p:spPr>
          <a:xfrm flipH="1">
            <a:off x="3417824" y="2539657"/>
            <a:ext cx="269748" cy="7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2" idx="2"/>
            <a:endCxn id="67" idx="6"/>
          </p:cNvCxnSpPr>
          <p:nvPr/>
        </p:nvCxnSpPr>
        <p:spPr>
          <a:xfrm flipH="1" flipV="1">
            <a:off x="4952492" y="2539657"/>
            <a:ext cx="269748" cy="7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6766553" y="431623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8289036" y="458646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Ruby</a:t>
            </a:r>
            <a:endParaRPr lang="ko-KR" altLang="en-US" dirty="0"/>
          </a:p>
        </p:txBody>
      </p:sp>
      <p:cxnSp>
        <p:nvCxnSpPr>
          <p:cNvPr id="81" name="직선 화살표 연결선 80"/>
          <p:cNvCxnSpPr>
            <a:stCxn id="50" idx="0"/>
            <a:endCxn id="78" idx="4"/>
          </p:cNvCxnSpPr>
          <p:nvPr/>
        </p:nvCxnSpPr>
        <p:spPr>
          <a:xfrm flipV="1">
            <a:off x="7389367" y="1696543"/>
            <a:ext cx="9646" cy="215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50" idx="7"/>
            <a:endCxn id="79" idx="3"/>
          </p:cNvCxnSpPr>
          <p:nvPr/>
        </p:nvCxnSpPr>
        <p:spPr>
          <a:xfrm flipV="1">
            <a:off x="7836584" y="1538323"/>
            <a:ext cx="637695" cy="559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48" idx="6"/>
            <a:endCxn id="57" idx="0"/>
          </p:cNvCxnSpPr>
          <p:nvPr/>
        </p:nvCxnSpPr>
        <p:spPr>
          <a:xfrm flipH="1" flipV="1">
            <a:off x="5859523" y="425704"/>
            <a:ext cx="5231639" cy="3610356"/>
          </a:xfrm>
          <a:prstGeom prst="bentConnector4">
            <a:avLst>
              <a:gd name="adj1" fmla="val -4370"/>
              <a:gd name="adj2" fmla="val 1063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기술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: </a:t>
            </a:r>
            <a:r>
              <a:rPr lang="ko-KR" altLang="en-US" dirty="0"/>
              <a:t>고</a:t>
            </a:r>
            <a:r>
              <a:rPr lang="ko-KR" altLang="en-US" dirty="0" smtClean="0"/>
              <a:t>공 강의의 내용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</a:p>
          <a:p>
            <a:r>
              <a:rPr lang="en-US" altLang="ko-KR" dirty="0" smtClean="0"/>
              <a:t>CSS3</a:t>
            </a:r>
          </a:p>
          <a:p>
            <a:pPr lvl="1"/>
            <a:r>
              <a:rPr lang="en-US" altLang="ko-KR" dirty="0" smtClean="0"/>
              <a:t>Bootstrap</a:t>
            </a:r>
          </a:p>
          <a:p>
            <a:r>
              <a:rPr lang="en-US" altLang="ko-KR" dirty="0" smtClean="0"/>
              <a:t>JavaScript</a:t>
            </a:r>
          </a:p>
          <a:p>
            <a:pPr lvl="1"/>
            <a:r>
              <a:rPr lang="en-US" altLang="ko-KR" dirty="0" smtClean="0"/>
              <a:t>jQuery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관련 전처리 </a:t>
            </a:r>
            <a:r>
              <a:rPr lang="ko-KR" altLang="en-US" dirty="0" smtClean="0"/>
              <a:t>언어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</a:p>
          <a:p>
            <a:pPr lvl="1"/>
            <a:r>
              <a:rPr lang="en-US" altLang="ko-KR" dirty="0" smtClean="0"/>
              <a:t>Coffee </a:t>
            </a:r>
            <a:r>
              <a:rPr lang="en-US" altLang="ko-KR" dirty="0"/>
              <a:t>Script </a:t>
            </a:r>
            <a:r>
              <a:rPr lang="ko-KR" altLang="en-US" dirty="0"/>
              <a:t>전처리기</a:t>
            </a:r>
            <a:endParaRPr lang="en-US" altLang="ko-KR" dirty="0"/>
          </a:p>
          <a:p>
            <a:r>
              <a:rPr lang="en-US" altLang="ko-KR" dirty="0"/>
              <a:t>CSS</a:t>
            </a:r>
          </a:p>
          <a:p>
            <a:pPr lvl="1"/>
            <a:r>
              <a:rPr lang="en-US" altLang="ko-KR" dirty="0"/>
              <a:t>Less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pPr lvl="1"/>
            <a:r>
              <a:rPr lang="en-US" altLang="ko-KR" dirty="0"/>
              <a:t>Stylus </a:t>
            </a:r>
            <a:r>
              <a:rPr lang="ko-KR" altLang="en-US" dirty="0"/>
              <a:t>스타일시트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2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프레임워크와 프로그래밍 언어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프레임워크</a:t>
            </a:r>
            <a:endParaRPr lang="en-US" altLang="ko-KR" dirty="0"/>
          </a:p>
          <a:p>
            <a:pPr lvl="1"/>
            <a:r>
              <a:rPr lang="en-US" altLang="ko-KR" dirty="0" smtClean="0"/>
              <a:t>Ruby on Rails - Ruby</a:t>
            </a:r>
          </a:p>
          <a:p>
            <a:pPr lvl="1"/>
            <a:r>
              <a:rPr lang="en-US" altLang="ko-KR" dirty="0" smtClean="0"/>
              <a:t>ASP.NET MVC - C Sharp</a:t>
            </a:r>
          </a:p>
          <a:p>
            <a:pPr lvl="1"/>
            <a:r>
              <a:rPr lang="en-US" altLang="ko-KR" dirty="0" smtClean="0"/>
              <a:t>Django - Python</a:t>
            </a:r>
          </a:p>
          <a:p>
            <a:pPr lvl="1"/>
            <a:r>
              <a:rPr lang="en-US" altLang="ko-KR" dirty="0" smtClean="0"/>
              <a:t>Spring - Java</a:t>
            </a:r>
          </a:p>
          <a:p>
            <a:r>
              <a:rPr lang="en-US" altLang="ko-KR" dirty="0" smtClean="0"/>
              <a:t>Micro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Express - Node.js JavaScript</a:t>
            </a:r>
          </a:p>
          <a:p>
            <a:pPr lvl="1"/>
            <a:r>
              <a:rPr lang="en-US" altLang="ko-KR" dirty="0" smtClean="0"/>
              <a:t>Sinatra – Ruby</a:t>
            </a:r>
          </a:p>
          <a:p>
            <a:pPr lvl="1"/>
            <a:r>
              <a:rPr lang="en-US" altLang="ko-KR" dirty="0" smtClean="0"/>
              <a:t>Flask - Python</a:t>
            </a:r>
          </a:p>
          <a:p>
            <a:pPr lvl="1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파생 분야와 프로그래밍 언어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웹 코어 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주요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Oracle</a:t>
            </a:r>
          </a:p>
          <a:p>
            <a:pPr lvl="1"/>
            <a:r>
              <a:rPr lang="en-US" altLang="ko-KR" dirty="0" smtClean="0"/>
              <a:t>MySQL</a:t>
            </a:r>
          </a:p>
          <a:p>
            <a:pPr lvl="1"/>
            <a:r>
              <a:rPr lang="en-US" altLang="ko-KR" dirty="0" smtClean="0"/>
              <a:t>MSSQL</a:t>
            </a:r>
          </a:p>
          <a:p>
            <a:r>
              <a:rPr lang="ko-KR" altLang="en-US" dirty="0" smtClean="0"/>
              <a:t>부가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PostgreSQL</a:t>
            </a:r>
          </a:p>
          <a:p>
            <a:pPr lvl="1"/>
            <a:r>
              <a:rPr lang="en-US" altLang="ko-KR" dirty="0" err="1" smtClean="0"/>
              <a:t>MariaDB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 smtClean="0"/>
              <a:t>No SQL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메모리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Memcached</a:t>
            </a:r>
          </a:p>
          <a:p>
            <a:pPr lvl="1"/>
            <a:r>
              <a:rPr lang="en-US" altLang="ko-KR" dirty="0" smtClean="0"/>
              <a:t>Redis</a:t>
            </a:r>
          </a:p>
          <a:p>
            <a:r>
              <a:rPr lang="ko-KR" altLang="en-US" dirty="0" smtClean="0"/>
              <a:t>문서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MongoDB</a:t>
            </a:r>
          </a:p>
          <a:p>
            <a:r>
              <a:rPr lang="ko-KR" altLang="en-US" dirty="0" smtClean="0"/>
              <a:t>기타 데이터베이스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9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전용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하둡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프로그래밍 언어를 사용해도 활용할 수 있습니다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개인적으로 우리나라에서 </a:t>
            </a:r>
            <a:r>
              <a:rPr lang="ko-KR" altLang="en-US" dirty="0" smtClean="0"/>
              <a:t>이것만 </a:t>
            </a:r>
            <a:r>
              <a:rPr lang="ko-KR" altLang="en-US" dirty="0" smtClean="0"/>
              <a:t>사용할 만큼 데이터가 많이 몰린 곳은 별로 없다고 </a:t>
            </a:r>
            <a:r>
              <a:rPr lang="ko-KR" altLang="en-US" dirty="0" smtClean="0"/>
              <a:t>생각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 구현되어 있는 것을 쉽게 쓰기 위해서는 </a:t>
            </a:r>
            <a:r>
              <a:rPr lang="ko-KR" altLang="en-US" dirty="0" err="1" smtClean="0"/>
              <a:t>괜찮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R</a:t>
            </a:r>
          </a:p>
          <a:p>
            <a:pPr lvl="1"/>
            <a:r>
              <a:rPr lang="ko-KR" altLang="en-US" dirty="0" smtClean="0"/>
              <a:t>그래프 </a:t>
            </a:r>
            <a:r>
              <a:rPr lang="ko-KR" altLang="en-US" dirty="0" smtClean="0"/>
              <a:t>그리기 전용 프로그래밍 언어와 라이브러리 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이었는데 요즘에는 뭔가 기능이 너무 많이 늘어나서 데이터 분석 애플리케이션도 만듦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그냥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C++: </a:t>
            </a:r>
            <a:r>
              <a:rPr lang="ko-KR" altLang="en-US" dirty="0" smtClean="0"/>
              <a:t>빠른 속도로 일반적인 처리가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Python: </a:t>
            </a:r>
            <a:r>
              <a:rPr lang="ko-KR" altLang="en-US" dirty="0" smtClean="0"/>
              <a:t>다양한 모듈의 지원으로 데이터 분석을 쉽게 할 수 있음</a:t>
            </a:r>
            <a:endParaRPr lang="en-US" altLang="ko-KR" dirty="0" smtClean="0"/>
          </a:p>
          <a:p>
            <a:r>
              <a:rPr lang="ko-KR" altLang="en-US" dirty="0" smtClean="0"/>
              <a:t>관련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인공지능과 관련된 모든 분야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26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9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 강의 주의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쉬운 설명을 위해 간단하게 설명합니다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역사와 미세하게 다른 부분이 있을 수 있으니 주의해주세요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레이아웃 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0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부트스트랩과 자바스크립트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jQuery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 동안 사용할 프로그램 설치하려고 했는데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www.visualstudio.com/en-us/products/visual-studio-express-vs.aspx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dirty="0"/>
              <a:t>간편 </a:t>
            </a:r>
            <a:r>
              <a:rPr lang="en-US" altLang="ko-KR" dirty="0"/>
              <a:t>URL</a:t>
            </a:r>
            <a:r>
              <a:rPr lang="ko-KR" altLang="en-US" dirty="0"/>
              <a:t>로는 </a:t>
            </a:r>
            <a:r>
              <a:rPr lang="en-US" altLang="ko-KR" b="1" dirty="0">
                <a:hlinkClick r:id="rId3"/>
              </a:rPr>
              <a:t>http://bit.ly/1dza3VQ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dirty="0" smtClean="0"/>
              <a:t>대소문자 </a:t>
            </a:r>
            <a:r>
              <a:rPr lang="ko-KR" altLang="en-US" dirty="0"/>
              <a:t>주의 하세요</a:t>
            </a:r>
            <a:r>
              <a:rPr lang="en-US" altLang="ko-KR" dirty="0" smtClean="0"/>
              <a:t>!) </a:t>
            </a:r>
            <a:r>
              <a:rPr lang="ko-KR" altLang="en-US" dirty="0" smtClean="0"/>
              <a:t>다른 </a:t>
            </a:r>
            <a:r>
              <a:rPr lang="ko-KR" altLang="en-US" dirty="0"/>
              <a:t>것 말고 </a:t>
            </a:r>
            <a:r>
              <a:rPr lang="en-US" altLang="ko-KR" b="1" dirty="0"/>
              <a:t>Visual Studio 2013 Express for Web</a:t>
            </a:r>
            <a:r>
              <a:rPr lang="ko-KR" altLang="en-US" dirty="0"/>
              <a:t>을 다운 받아 설치합니다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가입이 필요한데</a:t>
            </a:r>
            <a:r>
              <a:rPr lang="en-US" altLang="ko-KR" dirty="0" smtClean="0"/>
              <a:t>…… </a:t>
            </a:r>
            <a:r>
              <a:rPr lang="ko-KR" altLang="en-US" dirty="0" smtClean="0"/>
              <a:t>외국 회사라 이름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이메일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암호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성별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생년월일 입력하면 끝이니 힘내주세요 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ㅂ</a:t>
            </a:r>
            <a:r>
              <a:rPr lang="en-US" altLang="ko-KR" dirty="0" smtClean="0"/>
              <a:t>;</a:t>
            </a:r>
          </a:p>
          <a:p>
            <a:endParaRPr lang="en-US" altLang="ko-KR" b="1" dirty="0"/>
          </a:p>
          <a:p>
            <a:r>
              <a:rPr lang="ko-KR" altLang="en-US" dirty="0" smtClean="0"/>
              <a:t>참고로 이 프로그램 </a:t>
            </a:r>
            <a:r>
              <a:rPr lang="en-US" altLang="ko-KR" dirty="0" smtClean="0"/>
              <a:t>Windows XP</a:t>
            </a:r>
            <a:r>
              <a:rPr lang="ko-KR" altLang="en-US" dirty="0" smtClean="0"/>
              <a:t>에서 안 돕니다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 경우에는 </a:t>
            </a:r>
            <a:r>
              <a:rPr lang="en-US" altLang="ko-KR" dirty="0" smtClean="0"/>
              <a:t>Visual Web Developer 2010 Express</a:t>
            </a:r>
            <a:r>
              <a:rPr lang="ko-KR" altLang="en-US" dirty="0" smtClean="0"/>
              <a:t>를 설치해주세요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아쉽게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표준이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 이후에 떠서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 버전은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보조 기능이 지원 안 됩니다</a:t>
            </a:r>
            <a:r>
              <a:rPr lang="en-US" altLang="ko-KR" dirty="0" smtClean="0"/>
              <a:t>). HTML5 </a:t>
            </a:r>
            <a:r>
              <a:rPr lang="ko-KR" altLang="en-US" dirty="0" smtClean="0"/>
              <a:t>개발은 메모장으로 해도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에디터의 구애를 받지 않으므로 어떤 것을 사용해도 되지만 처음 또는 혼자 공부한다면 이 프로그램을 추천합니다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66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나눔 고딕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530</TotalTime>
  <Words>2273</Words>
  <Application>Microsoft Office PowerPoint</Application>
  <PresentationFormat>와이드스크린</PresentationFormat>
  <Paragraphs>405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8" baseType="lpstr">
      <vt:lpstr>Tw Cen MT</vt:lpstr>
      <vt:lpstr>Wingdings 3</vt:lpstr>
      <vt:lpstr>Consolas</vt:lpstr>
      <vt:lpstr>나눔고딕</vt:lpstr>
      <vt:lpstr>나눔고딕 ExtraBold</vt:lpstr>
      <vt:lpstr>전체</vt:lpstr>
      <vt:lpstr>고려대학교 HTML5 특강</vt:lpstr>
      <vt:lpstr>강의 소개</vt:lpstr>
      <vt:lpstr>강사 소개 - 윤인성</vt:lpstr>
      <vt:lpstr>강사 소개 - 윤인성</vt:lpstr>
      <vt:lpstr>1일</vt:lpstr>
      <vt:lpstr>1일 강의 주의 사항</vt:lpstr>
      <vt:lpstr>질문 시간</vt:lpstr>
      <vt:lpstr>1일 강의 주의 사항</vt:lpstr>
      <vt:lpstr>일단 4일 동안 사용할 프로그램 설치하려고 했는데…</vt:lpstr>
      <vt:lpstr>그런데 이 강의실 인터넷이 안 되더라고요.</vt:lpstr>
      <vt:lpstr>질문 시간</vt:lpstr>
      <vt:lpstr>발단</vt:lpstr>
      <vt:lpstr>웹의 시작</vt:lpstr>
      <vt:lpstr>1995년</vt:lpstr>
      <vt:lpstr>2000년</vt:lpstr>
      <vt:lpstr>질문 시간</vt:lpstr>
      <vt:lpstr>웹</vt:lpstr>
      <vt:lpstr>서버</vt:lpstr>
      <vt:lpstr>정적 웹</vt:lpstr>
      <vt:lpstr>동적 웹</vt:lpstr>
      <vt:lpstr>CGI</vt:lpstr>
      <vt:lpstr>데이터베이스 기술</vt:lpstr>
      <vt:lpstr>템플릿</vt:lpstr>
      <vt:lpstr>다양한 웹 페이지들이 등장</vt:lpstr>
      <vt:lpstr>분업</vt:lpstr>
      <vt:lpstr>MVC 프레임워크</vt:lpstr>
      <vt:lpstr>질문 시간</vt:lpstr>
      <vt:lpstr>웹 2.0 (클라이언트에서 다시 언급)</vt:lpstr>
      <vt:lpstr>모바일의 등장과 접속 폭주</vt:lpstr>
      <vt:lpstr>병목 현상</vt:lpstr>
      <vt:lpstr>병목 현상 문제</vt:lpstr>
      <vt:lpstr>분산 처리</vt:lpstr>
      <vt:lpstr>질문 시간</vt:lpstr>
      <vt:lpstr>플랫폼 클라우드 서비스 등장</vt:lpstr>
      <vt:lpstr>메모리 데이터베이스의 등장</vt:lpstr>
      <vt:lpstr>No SQL</vt:lpstr>
      <vt:lpstr>마이크로 프레임워크</vt:lpstr>
      <vt:lpstr>비동기 입출력</vt:lpstr>
      <vt:lpstr>데이터 폭발</vt:lpstr>
      <vt:lpstr>데이터 분석과 가치 창출</vt:lpstr>
      <vt:lpstr>질문 시간</vt:lpstr>
      <vt:lpstr>클라이언트</vt:lpstr>
      <vt:lpstr>플러그인</vt:lpstr>
      <vt:lpstr>Rich web application</vt:lpstr>
      <vt:lpstr>웹 2.0</vt:lpstr>
      <vt:lpstr>기업 전쟁</vt:lpstr>
      <vt:lpstr>XHTML 2.0 &amp; HTML 5</vt:lpstr>
      <vt:lpstr>웹 클라이언트 지배 기업 교체</vt:lpstr>
      <vt:lpstr>웹 클라이언트 지배 기업 교체 시작</vt:lpstr>
      <vt:lpstr>웹 클라이언트 지배 기업 교체 시작</vt:lpstr>
      <vt:lpstr>질문 시간</vt:lpstr>
      <vt:lpstr>데스크톱 클라이언트 붕괴</vt:lpstr>
      <vt:lpstr>웹 클라이언트 기반 애플리케이션 등장(윈도8)</vt:lpstr>
      <vt:lpstr>웹 클라이언트 기반 애플리케이션</vt:lpstr>
      <vt:lpstr>웹 클라이언트 기반 OS 등장</vt:lpstr>
      <vt:lpstr>웹 클라이언트 기반 OS 등장</vt:lpstr>
      <vt:lpstr>물론</vt:lpstr>
      <vt:lpstr>질문 시간</vt:lpstr>
      <vt:lpstr>장치 파편화</vt:lpstr>
      <vt:lpstr>모바일 파편화</vt:lpstr>
      <vt:lpstr>웹 애플리케이션 등장</vt:lpstr>
      <vt:lpstr>하이브리드 애플리케이션 등장</vt:lpstr>
      <vt:lpstr>HTML5 기반 게임 플랫폼</vt:lpstr>
      <vt:lpstr>어쨌거나 이러한 여세를 몰아</vt:lpstr>
      <vt:lpstr>웹 클라이언트 기반의 모바일 OS</vt:lpstr>
      <vt:lpstr>웹 클라이언트 기반의 모바일 OS</vt:lpstr>
      <vt:lpstr>웹 클라이언트 기반의 모바일 OS</vt:lpstr>
      <vt:lpstr>웹 클라이언트?</vt:lpstr>
      <vt:lpstr>추가 참고</vt:lpstr>
      <vt:lpstr>질문 시간</vt:lpstr>
      <vt:lpstr>웹 개발 관련 키워드 정리</vt:lpstr>
      <vt:lpstr>웹</vt:lpstr>
      <vt:lpstr>클라이언트 개발</vt:lpstr>
      <vt:lpstr>HTML5</vt:lpstr>
      <vt:lpstr>클라이언트 기술</vt:lpstr>
      <vt:lpstr>서버</vt:lpstr>
      <vt:lpstr>데이터베이스</vt:lpstr>
      <vt:lpstr>데이터 분석</vt:lpstr>
      <vt:lpstr>질문 시간</vt:lpstr>
      <vt:lpstr>2일</vt:lpstr>
      <vt:lpstr>3일</vt:lpstr>
      <vt:lpstr>4일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개발의 역사와 현재</dc:title>
  <dc:creator>Insung Yoon</dc:creator>
  <cp:lastModifiedBy>Insung Yoon</cp:lastModifiedBy>
  <cp:revision>51</cp:revision>
  <dcterms:created xsi:type="dcterms:W3CDTF">2014-01-20T14:07:08Z</dcterms:created>
  <dcterms:modified xsi:type="dcterms:W3CDTF">2014-02-16T23:08:40Z</dcterms:modified>
</cp:coreProperties>
</file>